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91"/>
  </p:notesMasterIdLst>
  <p:sldIdLst>
    <p:sldId id="256" r:id="rId2"/>
    <p:sldId id="263" r:id="rId3"/>
    <p:sldId id="265" r:id="rId4"/>
    <p:sldId id="261" r:id="rId5"/>
    <p:sldId id="262" r:id="rId6"/>
    <p:sldId id="280" r:id="rId7"/>
    <p:sldId id="281" r:id="rId8"/>
    <p:sldId id="258" r:id="rId9"/>
    <p:sldId id="264" r:id="rId10"/>
    <p:sldId id="266" r:id="rId11"/>
    <p:sldId id="267" r:id="rId12"/>
    <p:sldId id="268" r:id="rId13"/>
    <p:sldId id="355" r:id="rId14"/>
    <p:sldId id="269" r:id="rId15"/>
    <p:sldId id="270" r:id="rId16"/>
    <p:sldId id="273" r:id="rId17"/>
    <p:sldId id="271" r:id="rId18"/>
    <p:sldId id="274" r:id="rId19"/>
    <p:sldId id="275" r:id="rId20"/>
    <p:sldId id="276" r:id="rId21"/>
    <p:sldId id="277" r:id="rId22"/>
    <p:sldId id="278" r:id="rId23"/>
    <p:sldId id="282" r:id="rId24"/>
    <p:sldId id="285" r:id="rId25"/>
    <p:sldId id="283" r:id="rId26"/>
    <p:sldId id="284" r:id="rId27"/>
    <p:sldId id="286" r:id="rId28"/>
    <p:sldId id="287"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3" r:id="rId42"/>
    <p:sldId id="304" r:id="rId43"/>
    <p:sldId id="332" r:id="rId44"/>
    <p:sldId id="306" r:id="rId45"/>
    <p:sldId id="307" r:id="rId46"/>
    <p:sldId id="308" r:id="rId47"/>
    <p:sldId id="309"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01" r:id="rId69"/>
    <p:sldId id="305"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53" r:id="rId86"/>
    <p:sldId id="349" r:id="rId87"/>
    <p:sldId id="352" r:id="rId88"/>
    <p:sldId id="351" r:id="rId89"/>
    <p:sldId id="354"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8"/>
    <p:restoredTop sz="76412"/>
  </p:normalViewPr>
  <p:slideViewPr>
    <p:cSldViewPr snapToGrid="0" snapToObjects="1">
      <p:cViewPr>
        <p:scale>
          <a:sx n="85" d="100"/>
          <a:sy n="85" d="100"/>
        </p:scale>
        <p:origin x="4768" y="1848"/>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ACB9F-8E08-1549-9204-0E14A54B5DCD}"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949ED-D8AD-8041-93E2-C7D1A0E50554}" type="slidenum">
              <a:rPr lang="en-US" smtClean="0"/>
              <a:t>‹#›</a:t>
            </a:fld>
            <a:endParaRPr lang="en-US"/>
          </a:p>
        </p:txBody>
      </p:sp>
    </p:spTree>
    <p:extLst>
      <p:ext uri="{BB962C8B-B14F-4D97-AF65-F5344CB8AC3E}">
        <p14:creationId xmlns:p14="http://schemas.microsoft.com/office/powerpoint/2010/main" val="297173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pipeline.wyo.gov/legacywogcce.cfm"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www.bogc.dnrc.mt.gov/gisdata/WellSurfa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reports.blm.gov/reports/RA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p>
          <a:p>
            <a:endParaRPr lang="en-US" dirty="0"/>
          </a:p>
          <a:p>
            <a:r>
              <a:rPr lang="en-US" dirty="0"/>
              <a:t>Hi, welcome</a:t>
            </a:r>
          </a:p>
          <a:p>
            <a:r>
              <a:rPr lang="en-US" dirty="0"/>
              <a:t>thanks for being here.  I'm really looking forwards to getting to know you all and hear more about your work, but first...</a:t>
            </a:r>
          </a:p>
        </p:txBody>
      </p:sp>
      <p:sp>
        <p:nvSpPr>
          <p:cNvPr id="4" name="Slide Number Placeholder 3"/>
          <p:cNvSpPr>
            <a:spLocks noGrp="1"/>
          </p:cNvSpPr>
          <p:nvPr>
            <p:ph type="sldNum" sz="quarter" idx="5"/>
          </p:nvPr>
        </p:nvSpPr>
        <p:spPr/>
        <p:txBody>
          <a:bodyPr/>
          <a:lstStyle/>
          <a:p>
            <a:fld id="{B5F949ED-D8AD-8041-93E2-C7D1A0E50554}" type="slidenum">
              <a:rPr lang="en-US" smtClean="0"/>
              <a:t>1</a:t>
            </a:fld>
            <a:endParaRPr lang="en-US"/>
          </a:p>
        </p:txBody>
      </p:sp>
    </p:spTree>
    <p:extLst>
      <p:ext uri="{BB962C8B-B14F-4D97-AF65-F5344CB8AC3E}">
        <p14:creationId xmlns:p14="http://schemas.microsoft.com/office/powerpoint/2010/main" val="2957681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dirty="0" err="1"/>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10</a:t>
            </a:fld>
            <a:endParaRPr lang="en-US"/>
          </a:p>
        </p:txBody>
      </p:sp>
    </p:spTree>
    <p:extLst>
      <p:ext uri="{BB962C8B-B14F-4D97-AF65-F5344CB8AC3E}">
        <p14:creationId xmlns:p14="http://schemas.microsoft.com/office/powerpoint/2010/main" val="399933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11</a:t>
            </a:fld>
            <a:endParaRPr lang="en-US"/>
          </a:p>
        </p:txBody>
      </p:sp>
    </p:spTree>
    <p:extLst>
      <p:ext uri="{BB962C8B-B14F-4D97-AF65-F5344CB8AC3E}">
        <p14:creationId xmlns:p14="http://schemas.microsoft.com/office/powerpoint/2010/main" val="345641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14</a:t>
            </a:fld>
            <a:endParaRPr lang="en-US"/>
          </a:p>
        </p:txBody>
      </p:sp>
    </p:spTree>
    <p:extLst>
      <p:ext uri="{BB962C8B-B14F-4D97-AF65-F5344CB8AC3E}">
        <p14:creationId xmlns:p14="http://schemas.microsoft.com/office/powerpoint/2010/main" val="308550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15</a:t>
            </a:fld>
            <a:endParaRPr lang="en-US"/>
          </a:p>
        </p:txBody>
      </p:sp>
    </p:spTree>
    <p:extLst>
      <p:ext uri="{BB962C8B-B14F-4D97-AF65-F5344CB8AC3E}">
        <p14:creationId xmlns:p14="http://schemas.microsoft.com/office/powerpoint/2010/main" val="4038341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16</a:t>
            </a:fld>
            <a:endParaRPr lang="en-US"/>
          </a:p>
        </p:txBody>
      </p:sp>
    </p:spTree>
    <p:extLst>
      <p:ext uri="{BB962C8B-B14F-4D97-AF65-F5344CB8AC3E}">
        <p14:creationId xmlns:p14="http://schemas.microsoft.com/office/powerpoint/2010/main" val="1945475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17</a:t>
            </a:fld>
            <a:endParaRPr lang="en-US"/>
          </a:p>
        </p:txBody>
      </p:sp>
    </p:spTree>
    <p:extLst>
      <p:ext uri="{BB962C8B-B14F-4D97-AF65-F5344CB8AC3E}">
        <p14:creationId xmlns:p14="http://schemas.microsoft.com/office/powerpoint/2010/main" val="317908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Downloaded the data in python using h5pyd package in </a:t>
            </a:r>
            <a:r>
              <a:rPr lang="en-US" dirty="0" err="1"/>
              <a:t>jupyter</a:t>
            </a:r>
            <a:r>
              <a:rPr lang="en-US" dirty="0"/>
              <a:t> notebooks, for this I used the windspeed at a 10m altitude</a:t>
            </a:r>
          </a:p>
          <a:p>
            <a:endParaRPr lang="en-US" dirty="0"/>
          </a:p>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18</a:t>
            </a:fld>
            <a:endParaRPr lang="en-US"/>
          </a:p>
        </p:txBody>
      </p:sp>
    </p:spTree>
    <p:extLst>
      <p:ext uri="{BB962C8B-B14F-4D97-AF65-F5344CB8AC3E}">
        <p14:creationId xmlns:p14="http://schemas.microsoft.com/office/powerpoint/2010/main" val="25887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19</a:t>
            </a:fld>
            <a:endParaRPr lang="en-US"/>
          </a:p>
        </p:txBody>
      </p:sp>
    </p:spTree>
    <p:extLst>
      <p:ext uri="{BB962C8B-B14F-4D97-AF65-F5344CB8AC3E}">
        <p14:creationId xmlns:p14="http://schemas.microsoft.com/office/powerpoint/2010/main" val="259826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visualizations using matplotlib and seaborn libraries to create basic visualizations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20</a:t>
            </a:fld>
            <a:endParaRPr lang="en-US"/>
          </a:p>
        </p:txBody>
      </p:sp>
    </p:spTree>
    <p:extLst>
      <p:ext uri="{BB962C8B-B14F-4D97-AF65-F5344CB8AC3E}">
        <p14:creationId xmlns:p14="http://schemas.microsoft.com/office/powerpoint/2010/main" val="335171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about the actual code here</a:t>
            </a:r>
          </a:p>
          <a:p>
            <a:endParaRPr lang="en-US" dirty="0"/>
          </a:p>
          <a:p>
            <a:r>
              <a:rPr lang="en-US" dirty="0"/>
              <a:t>What I mean by this is basically </a:t>
            </a:r>
            <a:r>
              <a:rPr lang="en-US" dirty="0" err="1"/>
              <a:t>turinng</a:t>
            </a:r>
            <a:r>
              <a:rPr lang="en-US" dirty="0"/>
              <a:t> the EDA into function such that it can be applied to any number of inputs, in parallel on HPC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21</a:t>
            </a:fld>
            <a:endParaRPr lang="en-US"/>
          </a:p>
        </p:txBody>
      </p:sp>
    </p:spTree>
    <p:extLst>
      <p:ext uri="{BB962C8B-B14F-4D97-AF65-F5344CB8AC3E}">
        <p14:creationId xmlns:p14="http://schemas.microsoft.com/office/powerpoint/2010/main" val="51427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2</a:t>
            </a:fld>
            <a:endParaRPr lang="en-US"/>
          </a:p>
        </p:txBody>
      </p:sp>
    </p:spTree>
    <p:extLst>
      <p:ext uri="{BB962C8B-B14F-4D97-AF65-F5344CB8AC3E}">
        <p14:creationId xmlns:p14="http://schemas.microsoft.com/office/powerpoint/2010/main" val="4315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this is basically turning the EDA into function such that it can be applied to any number of inputs, in parallel on HPC </a:t>
            </a:r>
            <a:r>
              <a:rPr lang="en-US" dirty="0" err="1"/>
              <a:t>etc</a:t>
            </a:r>
            <a:endParaRPr lang="en-US" dirty="0"/>
          </a:p>
          <a:p>
            <a:endParaRPr lang="en-US" dirty="0"/>
          </a:p>
          <a:p>
            <a:r>
              <a:rPr lang="en-US" dirty="0"/>
              <a:t>So I followed EDA functionalize approach for both the monthly and hourly scales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22</a:t>
            </a:fld>
            <a:endParaRPr lang="en-US"/>
          </a:p>
        </p:txBody>
      </p:sp>
    </p:spTree>
    <p:extLst>
      <p:ext uri="{BB962C8B-B14F-4D97-AF65-F5344CB8AC3E}">
        <p14:creationId xmlns:p14="http://schemas.microsoft.com/office/powerpoint/2010/main" val="1680438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23</a:t>
            </a:fld>
            <a:endParaRPr lang="en-US"/>
          </a:p>
        </p:txBody>
      </p:sp>
    </p:spTree>
    <p:extLst>
      <p:ext uri="{BB962C8B-B14F-4D97-AF65-F5344CB8AC3E}">
        <p14:creationId xmlns:p14="http://schemas.microsoft.com/office/powerpoint/2010/main" val="3086855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24</a:t>
            </a:fld>
            <a:endParaRPr lang="en-US"/>
          </a:p>
        </p:txBody>
      </p:sp>
    </p:spTree>
    <p:extLst>
      <p:ext uri="{BB962C8B-B14F-4D97-AF65-F5344CB8AC3E}">
        <p14:creationId xmlns:p14="http://schemas.microsoft.com/office/powerpoint/2010/main" val="77332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Visualizations are important and a great first step but in order to actually assess variability, we need some statistical measures.</a:t>
            </a:r>
          </a:p>
          <a:p>
            <a:r>
              <a:rPr lang="en-US" dirty="0"/>
              <a:t>Based off of the Lee et al. work from 2018. I went with the robust coefficient of variation (median absolute deviation / median). It’s important to note that this was found to be the best metric over an infinite timeline, they suggested that to use this metric to calculate Inter annual variation (over this infinite timespan) one would need about 10 years of data to get a good representation.  However, this was using mean monthly datapoints, this has a higher temporal resolution of hourly records meaning we have more datapoints and more information to lead to a quicker true approximation</a:t>
            </a:r>
          </a:p>
          <a:p>
            <a:endParaRPr lang="en-US" dirty="0"/>
          </a:p>
          <a:p>
            <a:r>
              <a:rPr lang="en-US" dirty="0"/>
              <a:t>I also presented skewness and kurtosis as Lee et al. reported that they converged to their “true” values the quickest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25</a:t>
            </a:fld>
            <a:endParaRPr lang="en-US"/>
          </a:p>
        </p:txBody>
      </p:sp>
    </p:spTree>
    <p:extLst>
      <p:ext uri="{BB962C8B-B14F-4D97-AF65-F5344CB8AC3E}">
        <p14:creationId xmlns:p14="http://schemas.microsoft.com/office/powerpoint/2010/main" val="16069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26</a:t>
            </a:fld>
            <a:endParaRPr lang="en-US"/>
          </a:p>
        </p:txBody>
      </p:sp>
    </p:spTree>
    <p:extLst>
      <p:ext uri="{BB962C8B-B14F-4D97-AF65-F5344CB8AC3E}">
        <p14:creationId xmlns:p14="http://schemas.microsoft.com/office/powerpoint/2010/main" val="256404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27</a:t>
            </a:fld>
            <a:endParaRPr lang="en-US"/>
          </a:p>
        </p:txBody>
      </p:sp>
    </p:spTree>
    <p:extLst>
      <p:ext uri="{BB962C8B-B14F-4D97-AF65-F5344CB8AC3E}">
        <p14:creationId xmlns:p14="http://schemas.microsoft.com/office/powerpoint/2010/main" val="3149726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28</a:t>
            </a:fld>
            <a:endParaRPr lang="en-US"/>
          </a:p>
        </p:txBody>
      </p:sp>
    </p:spTree>
    <p:extLst>
      <p:ext uri="{BB962C8B-B14F-4D97-AF65-F5344CB8AC3E}">
        <p14:creationId xmlns:p14="http://schemas.microsoft.com/office/powerpoint/2010/main" val="3629224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a </a:t>
            </a:r>
            <a:r>
              <a:rPr lang="en-US" dirty="0" err="1"/>
              <a:t>promt</a:t>
            </a:r>
            <a:r>
              <a:rPr lang="en-US" dirty="0"/>
              <a:t> like this important.  We’d ideally like to find a time where wind speeds are maximized and variability is minimized to ensure maximal energy production.  Looking at this plot, we can see that in New York in 2012, we can see that November would be the best month for this</a:t>
            </a:r>
          </a:p>
        </p:txBody>
      </p:sp>
      <p:sp>
        <p:nvSpPr>
          <p:cNvPr id="4" name="Slide Number Placeholder 3"/>
          <p:cNvSpPr>
            <a:spLocks noGrp="1"/>
          </p:cNvSpPr>
          <p:nvPr>
            <p:ph type="sldNum" sz="quarter" idx="5"/>
          </p:nvPr>
        </p:nvSpPr>
        <p:spPr/>
        <p:txBody>
          <a:bodyPr/>
          <a:lstStyle/>
          <a:p>
            <a:fld id="{B5F949ED-D8AD-8041-93E2-C7D1A0E50554}" type="slidenum">
              <a:rPr lang="en-US" smtClean="0"/>
              <a:t>29</a:t>
            </a:fld>
            <a:endParaRPr lang="en-US"/>
          </a:p>
        </p:txBody>
      </p:sp>
    </p:spTree>
    <p:extLst>
      <p:ext uri="{BB962C8B-B14F-4D97-AF65-F5344CB8AC3E}">
        <p14:creationId xmlns:p14="http://schemas.microsoft.com/office/powerpoint/2010/main" val="426468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the scalability of the code, I calculated the </a:t>
            </a:r>
            <a:r>
              <a:rPr lang="en-US" dirty="0" err="1"/>
              <a:t>RCoV</a:t>
            </a:r>
            <a:r>
              <a:rPr lang="en-US" dirty="0"/>
              <a:t> for every hour in every month.  Because of the functionalized approach, it only took one extra line of code to apply this to a </a:t>
            </a:r>
            <a:r>
              <a:rPr lang="en-US" dirty="0" err="1"/>
              <a:t>dataframe</a:t>
            </a:r>
            <a:r>
              <a:rPr lang="en-US" dirty="0"/>
              <a:t> of windspeeds grouped by month and hour instead of just month.</a:t>
            </a:r>
          </a:p>
        </p:txBody>
      </p:sp>
      <p:sp>
        <p:nvSpPr>
          <p:cNvPr id="4" name="Slide Number Placeholder 3"/>
          <p:cNvSpPr>
            <a:spLocks noGrp="1"/>
          </p:cNvSpPr>
          <p:nvPr>
            <p:ph type="sldNum" sz="quarter" idx="5"/>
          </p:nvPr>
        </p:nvSpPr>
        <p:spPr/>
        <p:txBody>
          <a:bodyPr/>
          <a:lstStyle/>
          <a:p>
            <a:fld id="{B5F949ED-D8AD-8041-93E2-C7D1A0E50554}" type="slidenum">
              <a:rPr lang="en-US" smtClean="0"/>
              <a:t>30</a:t>
            </a:fld>
            <a:endParaRPr lang="en-US"/>
          </a:p>
        </p:txBody>
      </p:sp>
    </p:spTree>
    <p:extLst>
      <p:ext uri="{BB962C8B-B14F-4D97-AF65-F5344CB8AC3E}">
        <p14:creationId xmlns:p14="http://schemas.microsoft.com/office/powerpoint/2010/main" val="1520542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it was only matter of changing a few lines in my code to find diurnal variation.  One of the key changes was incorporating the </a:t>
            </a:r>
            <a:r>
              <a:rPr lang="en-US" dirty="0" err="1"/>
              <a:t>pvlib</a:t>
            </a:r>
            <a:r>
              <a:rPr lang="en-US" dirty="0"/>
              <a:t> package into my function to get the exact sunrise and sunset time for each day at a specific location.  I could cut them to the hour because of the resolution of the data (although with this approach I added 1 to the sunset value to account for edge cases).  </a:t>
            </a:r>
          </a:p>
        </p:txBody>
      </p:sp>
      <p:sp>
        <p:nvSpPr>
          <p:cNvPr id="4" name="Slide Number Placeholder 3"/>
          <p:cNvSpPr>
            <a:spLocks noGrp="1"/>
          </p:cNvSpPr>
          <p:nvPr>
            <p:ph type="sldNum" sz="quarter" idx="5"/>
          </p:nvPr>
        </p:nvSpPr>
        <p:spPr/>
        <p:txBody>
          <a:bodyPr/>
          <a:lstStyle/>
          <a:p>
            <a:fld id="{B5F949ED-D8AD-8041-93E2-C7D1A0E50554}" type="slidenum">
              <a:rPr lang="en-US" smtClean="0"/>
              <a:t>31</a:t>
            </a:fld>
            <a:endParaRPr lang="en-US"/>
          </a:p>
        </p:txBody>
      </p:sp>
    </p:spTree>
    <p:extLst>
      <p:ext uri="{BB962C8B-B14F-4D97-AF65-F5344CB8AC3E}">
        <p14:creationId xmlns:p14="http://schemas.microsoft.com/office/powerpoint/2010/main" val="365659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3</a:t>
            </a:fld>
            <a:endParaRPr lang="en-US"/>
          </a:p>
        </p:txBody>
      </p:sp>
    </p:spTree>
    <p:extLst>
      <p:ext uri="{BB962C8B-B14F-4D97-AF65-F5344CB8AC3E}">
        <p14:creationId xmlns:p14="http://schemas.microsoft.com/office/powerpoint/2010/main" val="3491017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daytime Boolean column it was simple to generate basic visualizations showing the variation between day and night windspeeds.</a:t>
            </a:r>
          </a:p>
        </p:txBody>
      </p:sp>
      <p:sp>
        <p:nvSpPr>
          <p:cNvPr id="4" name="Slide Number Placeholder 3"/>
          <p:cNvSpPr>
            <a:spLocks noGrp="1"/>
          </p:cNvSpPr>
          <p:nvPr>
            <p:ph type="sldNum" sz="quarter" idx="5"/>
          </p:nvPr>
        </p:nvSpPr>
        <p:spPr/>
        <p:txBody>
          <a:bodyPr/>
          <a:lstStyle/>
          <a:p>
            <a:fld id="{B5F949ED-D8AD-8041-93E2-C7D1A0E50554}" type="slidenum">
              <a:rPr lang="en-US" smtClean="0"/>
              <a:t>32</a:t>
            </a:fld>
            <a:endParaRPr lang="en-US"/>
          </a:p>
        </p:txBody>
      </p:sp>
    </p:spTree>
    <p:extLst>
      <p:ext uri="{BB962C8B-B14F-4D97-AF65-F5344CB8AC3E}">
        <p14:creationId xmlns:p14="http://schemas.microsoft.com/office/powerpoint/2010/main" val="2053559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a:t>
            </a:r>
          </a:p>
        </p:txBody>
      </p:sp>
      <p:sp>
        <p:nvSpPr>
          <p:cNvPr id="4" name="Slide Number Placeholder 3"/>
          <p:cNvSpPr>
            <a:spLocks noGrp="1"/>
          </p:cNvSpPr>
          <p:nvPr>
            <p:ph type="sldNum" sz="quarter" idx="5"/>
          </p:nvPr>
        </p:nvSpPr>
        <p:spPr/>
        <p:txBody>
          <a:bodyPr/>
          <a:lstStyle/>
          <a:p>
            <a:fld id="{B5F949ED-D8AD-8041-93E2-C7D1A0E50554}" type="slidenum">
              <a:rPr lang="en-US" smtClean="0"/>
              <a:t>33</a:t>
            </a:fld>
            <a:endParaRPr lang="en-US"/>
          </a:p>
        </p:txBody>
      </p:sp>
    </p:spTree>
    <p:extLst>
      <p:ext uri="{BB962C8B-B14F-4D97-AF65-F5344CB8AC3E}">
        <p14:creationId xmlns:p14="http://schemas.microsoft.com/office/powerpoint/2010/main" val="1547493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  The plot on the right shows the combined monthly and diurnal variation in windspeeds.  </a:t>
            </a:r>
          </a:p>
        </p:txBody>
      </p:sp>
      <p:sp>
        <p:nvSpPr>
          <p:cNvPr id="4" name="Slide Number Placeholder 3"/>
          <p:cNvSpPr>
            <a:spLocks noGrp="1"/>
          </p:cNvSpPr>
          <p:nvPr>
            <p:ph type="sldNum" sz="quarter" idx="5"/>
          </p:nvPr>
        </p:nvSpPr>
        <p:spPr/>
        <p:txBody>
          <a:bodyPr/>
          <a:lstStyle/>
          <a:p>
            <a:fld id="{B5F949ED-D8AD-8041-93E2-C7D1A0E50554}" type="slidenum">
              <a:rPr lang="en-US" smtClean="0"/>
              <a:t>34</a:t>
            </a:fld>
            <a:endParaRPr lang="en-US"/>
          </a:p>
        </p:txBody>
      </p:sp>
    </p:spTree>
    <p:extLst>
      <p:ext uri="{BB962C8B-B14F-4D97-AF65-F5344CB8AC3E}">
        <p14:creationId xmlns:p14="http://schemas.microsoft.com/office/powerpoint/2010/main" val="2066460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insight that we gain from this is clear by looking at the month of October.  The variation in windspeeds during the day in October is what caused October to have the most variable windspeeds in 2012.</a:t>
            </a:r>
          </a:p>
        </p:txBody>
      </p:sp>
      <p:sp>
        <p:nvSpPr>
          <p:cNvPr id="4" name="Slide Number Placeholder 3"/>
          <p:cNvSpPr>
            <a:spLocks noGrp="1"/>
          </p:cNvSpPr>
          <p:nvPr>
            <p:ph type="sldNum" sz="quarter" idx="5"/>
          </p:nvPr>
        </p:nvSpPr>
        <p:spPr/>
        <p:txBody>
          <a:bodyPr/>
          <a:lstStyle/>
          <a:p>
            <a:fld id="{B5F949ED-D8AD-8041-93E2-C7D1A0E50554}" type="slidenum">
              <a:rPr lang="en-US" smtClean="0"/>
              <a:t>35</a:t>
            </a:fld>
            <a:endParaRPr lang="en-US"/>
          </a:p>
        </p:txBody>
      </p:sp>
    </p:spTree>
    <p:extLst>
      <p:ext uri="{BB962C8B-B14F-4D97-AF65-F5344CB8AC3E}">
        <p14:creationId xmlns:p14="http://schemas.microsoft.com/office/powerpoint/2010/main" val="1581735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hinting at it throughout my discussion of the technical task, but I wanted to </a:t>
            </a:r>
            <a:r>
              <a:rPr lang="en-US" dirty="0" err="1"/>
              <a:t>explicity</a:t>
            </a:r>
            <a:r>
              <a:rPr lang="en-US" dirty="0"/>
              <a:t> talk about how I designed my approach with scalability in mind.</a:t>
            </a:r>
          </a:p>
        </p:txBody>
      </p:sp>
      <p:sp>
        <p:nvSpPr>
          <p:cNvPr id="4" name="Slide Number Placeholder 3"/>
          <p:cNvSpPr>
            <a:spLocks noGrp="1"/>
          </p:cNvSpPr>
          <p:nvPr>
            <p:ph type="sldNum" sz="quarter" idx="5"/>
          </p:nvPr>
        </p:nvSpPr>
        <p:spPr/>
        <p:txBody>
          <a:bodyPr/>
          <a:lstStyle/>
          <a:p>
            <a:fld id="{B5F949ED-D8AD-8041-93E2-C7D1A0E50554}" type="slidenum">
              <a:rPr lang="en-US" smtClean="0"/>
              <a:t>36</a:t>
            </a:fld>
            <a:endParaRPr lang="en-US"/>
          </a:p>
        </p:txBody>
      </p:sp>
    </p:spTree>
    <p:extLst>
      <p:ext uri="{BB962C8B-B14F-4D97-AF65-F5344CB8AC3E}">
        <p14:creationId xmlns:p14="http://schemas.microsoft.com/office/powerpoint/2010/main" val="3399580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p:txBody>
      </p:sp>
      <p:sp>
        <p:nvSpPr>
          <p:cNvPr id="4" name="Slide Number Placeholder 3"/>
          <p:cNvSpPr>
            <a:spLocks noGrp="1"/>
          </p:cNvSpPr>
          <p:nvPr>
            <p:ph type="sldNum" sz="quarter" idx="5"/>
          </p:nvPr>
        </p:nvSpPr>
        <p:spPr/>
        <p:txBody>
          <a:bodyPr/>
          <a:lstStyle/>
          <a:p>
            <a:fld id="{B5F949ED-D8AD-8041-93E2-C7D1A0E50554}" type="slidenum">
              <a:rPr lang="en-US" smtClean="0"/>
              <a:t>37</a:t>
            </a:fld>
            <a:endParaRPr lang="en-US"/>
          </a:p>
        </p:txBody>
      </p:sp>
    </p:spTree>
    <p:extLst>
      <p:ext uri="{BB962C8B-B14F-4D97-AF65-F5344CB8AC3E}">
        <p14:creationId xmlns:p14="http://schemas.microsoft.com/office/powerpoint/2010/main" val="2349397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a:p>
            <a:endParaRPr lang="en-US" dirty="0"/>
          </a:p>
          <a:p>
            <a:r>
              <a:rPr lang="en-US" dirty="0"/>
              <a:t>Running this code for 100 locations, on a single core on my first gen M1 mac book pro took about 4 seconds of CPU time.  Because I used a free API key, it seems I was limited to a single API call at a time, and was thus unable to test the parallelized performance.  However, I estimate running on an a single node of an HPC server (</a:t>
            </a:r>
            <a:r>
              <a:rPr lang="en-US" dirty="0" err="1"/>
              <a:t>asumming</a:t>
            </a:r>
            <a:r>
              <a:rPr lang="en-US" dirty="0"/>
              <a:t> 24 cores) this code could compute the </a:t>
            </a:r>
            <a:r>
              <a:rPr lang="en-US" dirty="0" err="1"/>
              <a:t>montly</a:t>
            </a:r>
            <a:r>
              <a:rPr lang="en-US" dirty="0"/>
              <a:t> </a:t>
            </a:r>
            <a:r>
              <a:rPr lang="en-US" dirty="0" err="1"/>
              <a:t>RCoV</a:t>
            </a:r>
            <a:r>
              <a:rPr lang="en-US" dirty="0"/>
              <a:t> in 2012 for roughly 2.5 million locations in a little more than an hour + a little wait time at the start/end. </a:t>
            </a:r>
          </a:p>
        </p:txBody>
      </p:sp>
      <p:sp>
        <p:nvSpPr>
          <p:cNvPr id="4" name="Slide Number Placeholder 3"/>
          <p:cNvSpPr>
            <a:spLocks noGrp="1"/>
          </p:cNvSpPr>
          <p:nvPr>
            <p:ph type="sldNum" sz="quarter" idx="5"/>
          </p:nvPr>
        </p:nvSpPr>
        <p:spPr/>
        <p:txBody>
          <a:bodyPr/>
          <a:lstStyle/>
          <a:p>
            <a:fld id="{B5F949ED-D8AD-8041-93E2-C7D1A0E50554}" type="slidenum">
              <a:rPr lang="en-US" smtClean="0"/>
              <a:t>38</a:t>
            </a:fld>
            <a:endParaRPr lang="en-US"/>
          </a:p>
        </p:txBody>
      </p:sp>
    </p:spTree>
    <p:extLst>
      <p:ext uri="{BB962C8B-B14F-4D97-AF65-F5344CB8AC3E}">
        <p14:creationId xmlns:p14="http://schemas.microsoft.com/office/powerpoint/2010/main" val="431791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it be best to have a couple minutes for questions about the technical task here, rather than at the end.</a:t>
            </a:r>
          </a:p>
          <a:p>
            <a:endParaRPr lang="en-US" dirty="0"/>
          </a:p>
          <a:p>
            <a:r>
              <a:rPr lang="en-US" dirty="0"/>
              <a:t>Next I’ll be discussing two projects geospatial modelling </a:t>
            </a:r>
            <a:r>
              <a:rPr lang="en-US" dirty="0" err="1"/>
              <a:t>proejcts</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39</a:t>
            </a:fld>
            <a:endParaRPr lang="en-US"/>
          </a:p>
        </p:txBody>
      </p:sp>
    </p:spTree>
    <p:extLst>
      <p:ext uri="{BB962C8B-B14F-4D97-AF65-F5344CB8AC3E}">
        <p14:creationId xmlns:p14="http://schemas.microsoft.com/office/powerpoint/2010/main" val="4010766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highlights the importance of the work</a:t>
            </a:r>
          </a:p>
        </p:txBody>
      </p:sp>
      <p:sp>
        <p:nvSpPr>
          <p:cNvPr id="4" name="Slide Number Placeholder 3"/>
          <p:cNvSpPr>
            <a:spLocks noGrp="1"/>
          </p:cNvSpPr>
          <p:nvPr>
            <p:ph type="sldNum" sz="quarter" idx="5"/>
          </p:nvPr>
        </p:nvSpPr>
        <p:spPr/>
        <p:txBody>
          <a:bodyPr/>
          <a:lstStyle/>
          <a:p>
            <a:fld id="{B5F949ED-D8AD-8041-93E2-C7D1A0E50554}" type="slidenum">
              <a:rPr lang="en-US" smtClean="0"/>
              <a:t>40</a:t>
            </a:fld>
            <a:endParaRPr lang="en-US"/>
          </a:p>
        </p:txBody>
      </p:sp>
    </p:spTree>
    <p:extLst>
      <p:ext uri="{BB962C8B-B14F-4D97-AF65-F5344CB8AC3E}">
        <p14:creationId xmlns:p14="http://schemas.microsoft.com/office/powerpoint/2010/main" val="2477739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I’ll spend the bulk of the time, making sure to discuss the use of the large datasets, open source tools, and advanced spatial models</a:t>
            </a:r>
          </a:p>
        </p:txBody>
      </p:sp>
      <p:sp>
        <p:nvSpPr>
          <p:cNvPr id="4" name="Slide Number Placeholder 3"/>
          <p:cNvSpPr>
            <a:spLocks noGrp="1"/>
          </p:cNvSpPr>
          <p:nvPr>
            <p:ph type="sldNum" sz="quarter" idx="5"/>
          </p:nvPr>
        </p:nvSpPr>
        <p:spPr/>
        <p:txBody>
          <a:bodyPr/>
          <a:lstStyle/>
          <a:p>
            <a:fld id="{B5F949ED-D8AD-8041-93E2-C7D1A0E50554}" type="slidenum">
              <a:rPr lang="en-US" smtClean="0"/>
              <a:t>41</a:t>
            </a:fld>
            <a:endParaRPr lang="en-US"/>
          </a:p>
        </p:txBody>
      </p:sp>
    </p:spTree>
    <p:extLst>
      <p:ext uri="{BB962C8B-B14F-4D97-AF65-F5344CB8AC3E}">
        <p14:creationId xmlns:p14="http://schemas.microsoft.com/office/powerpoint/2010/main" val="217674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a:t>
            </a:r>
          </a:p>
        </p:txBody>
      </p:sp>
      <p:sp>
        <p:nvSpPr>
          <p:cNvPr id="4" name="Slide Number Placeholder 3"/>
          <p:cNvSpPr>
            <a:spLocks noGrp="1"/>
          </p:cNvSpPr>
          <p:nvPr>
            <p:ph type="sldNum" sz="quarter" idx="5"/>
          </p:nvPr>
        </p:nvSpPr>
        <p:spPr/>
        <p:txBody>
          <a:bodyPr/>
          <a:lstStyle/>
          <a:p>
            <a:fld id="{B5F949ED-D8AD-8041-93E2-C7D1A0E50554}" type="slidenum">
              <a:rPr lang="en-US" smtClean="0"/>
              <a:t>4</a:t>
            </a:fld>
            <a:endParaRPr lang="en-US"/>
          </a:p>
        </p:txBody>
      </p:sp>
    </p:spTree>
    <p:extLst>
      <p:ext uri="{BB962C8B-B14F-4D97-AF65-F5344CB8AC3E}">
        <p14:creationId xmlns:p14="http://schemas.microsoft.com/office/powerpoint/2010/main" val="2275872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I’ll wrap up with a discussion of the results and their significance.</a:t>
            </a:r>
          </a:p>
          <a:p>
            <a:endParaRPr lang="en-US" dirty="0"/>
          </a:p>
          <a:p>
            <a:r>
              <a:rPr lang="en-US" dirty="0"/>
              <a:t>I will be showing the key visualization along the way some of the key visualizations.  This project is undergoing some final </a:t>
            </a:r>
            <a:r>
              <a:rPr lang="en-US" dirty="0" err="1"/>
              <a:t>prepartions</a:t>
            </a:r>
            <a:r>
              <a:rPr lang="en-US" dirty="0"/>
              <a:t> before being shared with co-authors (of which there are a lot </a:t>
            </a:r>
            <a:r>
              <a:rPr lang="en-US" dirty="0" err="1"/>
              <a:t>bc</a:t>
            </a:r>
            <a:r>
              <a:rPr lang="en-US" dirty="0"/>
              <a:t> of the large data set it uses) before submission as a first author manuscript to the journal Ecosphere</a:t>
            </a:r>
          </a:p>
        </p:txBody>
      </p:sp>
      <p:sp>
        <p:nvSpPr>
          <p:cNvPr id="4" name="Slide Number Placeholder 3"/>
          <p:cNvSpPr>
            <a:spLocks noGrp="1"/>
          </p:cNvSpPr>
          <p:nvPr>
            <p:ph type="sldNum" sz="quarter" idx="5"/>
          </p:nvPr>
        </p:nvSpPr>
        <p:spPr/>
        <p:txBody>
          <a:bodyPr/>
          <a:lstStyle/>
          <a:p>
            <a:fld id="{B5F949ED-D8AD-8041-93E2-C7D1A0E50554}" type="slidenum">
              <a:rPr lang="en-US" smtClean="0"/>
              <a:t>42</a:t>
            </a:fld>
            <a:endParaRPr lang="en-US"/>
          </a:p>
        </p:txBody>
      </p:sp>
    </p:spTree>
    <p:extLst>
      <p:ext uri="{BB962C8B-B14F-4D97-AF65-F5344CB8AC3E}">
        <p14:creationId xmlns:p14="http://schemas.microsoft.com/office/powerpoint/2010/main" val="171269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I’ll have a brief space for questions about this particular project before jumping into the next project</a:t>
            </a:r>
          </a:p>
        </p:txBody>
      </p:sp>
      <p:sp>
        <p:nvSpPr>
          <p:cNvPr id="4" name="Slide Number Placeholder 3"/>
          <p:cNvSpPr>
            <a:spLocks noGrp="1"/>
          </p:cNvSpPr>
          <p:nvPr>
            <p:ph type="sldNum" sz="quarter" idx="5"/>
          </p:nvPr>
        </p:nvSpPr>
        <p:spPr/>
        <p:txBody>
          <a:bodyPr/>
          <a:lstStyle/>
          <a:p>
            <a:fld id="{B5F949ED-D8AD-8041-93E2-C7D1A0E50554}" type="slidenum">
              <a:rPr lang="en-US" smtClean="0"/>
              <a:t>43</a:t>
            </a:fld>
            <a:endParaRPr lang="en-US"/>
          </a:p>
        </p:txBody>
      </p:sp>
    </p:spTree>
    <p:extLst>
      <p:ext uri="{BB962C8B-B14F-4D97-AF65-F5344CB8AC3E}">
        <p14:creationId xmlns:p14="http://schemas.microsoft.com/office/powerpoint/2010/main" val="2529876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all aware that ungulates, or even toed mammals, migrate 100s of km all around the world but also here in North America in and around the rocky mountains</a:t>
            </a:r>
          </a:p>
        </p:txBody>
      </p:sp>
      <p:sp>
        <p:nvSpPr>
          <p:cNvPr id="4" name="Slide Number Placeholder 3"/>
          <p:cNvSpPr>
            <a:spLocks noGrp="1"/>
          </p:cNvSpPr>
          <p:nvPr>
            <p:ph type="sldNum" sz="quarter" idx="5"/>
          </p:nvPr>
        </p:nvSpPr>
        <p:spPr/>
        <p:txBody>
          <a:bodyPr/>
          <a:lstStyle/>
          <a:p>
            <a:fld id="{B5F949ED-D8AD-8041-93E2-C7D1A0E50554}" type="slidenum">
              <a:rPr lang="en-US" smtClean="0"/>
              <a:t>44</a:t>
            </a:fld>
            <a:endParaRPr lang="en-US"/>
          </a:p>
        </p:txBody>
      </p:sp>
    </p:spTree>
    <p:extLst>
      <p:ext uri="{BB962C8B-B14F-4D97-AF65-F5344CB8AC3E}">
        <p14:creationId xmlns:p14="http://schemas.microsoft.com/office/powerpoint/2010/main" val="34341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with the onset of GPS tracking, more strategies emerged </a:t>
            </a:r>
            <a:r>
              <a:rPr lang="en-US" dirty="0" err="1"/>
              <a:t>eg</a:t>
            </a:r>
            <a:r>
              <a:rPr lang="en-US" dirty="0"/>
              <a:t> short distance migrants, long </a:t>
            </a:r>
            <a:r>
              <a:rPr lang="en-US" dirty="0" err="1"/>
              <a:t>dist</a:t>
            </a:r>
            <a:r>
              <a:rPr lang="en-US" dirty="0"/>
              <a:t> </a:t>
            </a:r>
            <a:r>
              <a:rPr lang="en-US" dirty="0" err="1"/>
              <a:t>elev</a:t>
            </a:r>
            <a:r>
              <a:rPr lang="en-US" dirty="0"/>
              <a:t>…</a:t>
            </a:r>
          </a:p>
          <a:p>
            <a:r>
              <a:rPr lang="en-US" dirty="0"/>
              <a:t>And we began to realize that these ungulates actually shift strategies from year to year</a:t>
            </a:r>
          </a:p>
        </p:txBody>
      </p:sp>
      <p:sp>
        <p:nvSpPr>
          <p:cNvPr id="4" name="Slide Number Placeholder 3"/>
          <p:cNvSpPr>
            <a:spLocks noGrp="1"/>
          </p:cNvSpPr>
          <p:nvPr>
            <p:ph type="sldNum" sz="quarter" idx="5"/>
          </p:nvPr>
        </p:nvSpPr>
        <p:spPr/>
        <p:txBody>
          <a:bodyPr/>
          <a:lstStyle/>
          <a:p>
            <a:fld id="{B5F949ED-D8AD-8041-93E2-C7D1A0E50554}" type="slidenum">
              <a:rPr lang="en-US" smtClean="0"/>
              <a:t>45</a:t>
            </a:fld>
            <a:endParaRPr lang="en-US"/>
          </a:p>
        </p:txBody>
      </p:sp>
    </p:spTree>
    <p:extLst>
      <p:ext uri="{BB962C8B-B14F-4D97-AF65-F5344CB8AC3E}">
        <p14:creationId xmlns:p14="http://schemas.microsoft.com/office/powerpoint/2010/main" val="2811825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Elk are an especially important species, s</a:t>
            </a:r>
            <a:r>
              <a:rPr lang="en-US" sz="1200" b="0" i="0" u="none" strike="noStrike" kern="1200" dirty="0">
                <a:solidFill>
                  <a:schemeClr val="tx1"/>
                </a:solidFill>
                <a:effectLst/>
                <a:latin typeface="+mn-lt"/>
                <a:ea typeface="+mn-ea"/>
                <a:cs typeface="+mn-cs"/>
              </a:rPr>
              <a:t>ustaining recovering large carnivores including the gray wolf (</a:t>
            </a:r>
            <a:r>
              <a:rPr lang="en-US" sz="1200" b="0" i="1" u="none" strike="noStrike" kern="1200" dirty="0">
                <a:solidFill>
                  <a:schemeClr val="tx1"/>
                </a:solidFill>
                <a:effectLst/>
                <a:latin typeface="+mn-lt"/>
                <a:ea typeface="+mn-ea"/>
                <a:cs typeface="+mn-cs"/>
              </a:rPr>
              <a:t>Canis lupus</a:t>
            </a:r>
            <a:r>
              <a:rPr lang="en-US" sz="1200" b="0" i="0" u="none" strike="noStrike" kern="1200" dirty="0">
                <a:solidFill>
                  <a:schemeClr val="tx1"/>
                </a:solidFill>
                <a:effectLst/>
                <a:latin typeface="+mn-lt"/>
                <a:ea typeface="+mn-ea"/>
                <a:cs typeface="+mn-cs"/>
              </a:rPr>
              <a:t>), Grizzly bear (</a:t>
            </a:r>
            <a:r>
              <a:rPr lang="en-US" sz="1200" b="0" i="1" u="none" strike="noStrike" kern="1200" dirty="0">
                <a:solidFill>
                  <a:schemeClr val="tx1"/>
                </a:solidFill>
                <a:effectLst/>
                <a:latin typeface="+mn-lt"/>
                <a:ea typeface="+mn-ea"/>
                <a:cs typeface="+mn-cs"/>
              </a:rPr>
              <a:t>Ursus arctos horribilis</a:t>
            </a:r>
            <a:r>
              <a:rPr lang="en-US" sz="1200" b="0" i="0" u="none" strike="noStrike" kern="1200" dirty="0">
                <a:solidFill>
                  <a:schemeClr val="tx1"/>
                </a:solidFill>
                <a:effectLst/>
                <a:latin typeface="+mn-lt"/>
                <a:ea typeface="+mn-ea"/>
                <a:cs typeface="+mn-cs"/>
              </a:rPr>
              <a:t>), and mountain lion (</a:t>
            </a:r>
            <a:r>
              <a:rPr lang="en-US" sz="1200" b="0" i="1" u="none" strike="noStrike" kern="1200" dirty="0">
                <a:solidFill>
                  <a:schemeClr val="tx1"/>
                </a:solidFill>
                <a:effectLst/>
                <a:latin typeface="+mn-lt"/>
                <a:ea typeface="+mn-ea"/>
                <a:cs typeface="+mn-cs"/>
              </a:rPr>
              <a:t>Puma concolor</a:t>
            </a:r>
            <a:r>
              <a:rPr lang="en-US" sz="1200" b="0" i="0" u="none" strike="noStrike" kern="1200" dirty="0">
                <a:solidFill>
                  <a:schemeClr val="tx1"/>
                </a:solidFill>
                <a:effectLst/>
                <a:latin typeface="+mn-lt"/>
                <a:ea typeface="+mn-ea"/>
                <a:cs typeface="+mn-cs"/>
              </a:rPr>
              <a:t>) as well as substantial human harvest</a:t>
            </a:r>
          </a:p>
          <a:p>
            <a:r>
              <a:rPr lang="en-US" sz="1200" b="0" i="0" u="none" strike="noStrike" kern="1200" dirty="0">
                <a:solidFill>
                  <a:schemeClr val="tx1"/>
                </a:solidFill>
                <a:effectLst/>
                <a:latin typeface="+mn-lt"/>
                <a:ea typeface="+mn-ea"/>
                <a:cs typeface="+mn-cs"/>
              </a:rPr>
              <a:t>They also link </a:t>
            </a:r>
            <a:r>
              <a:rPr lang="en-US" sz="1200" b="0" i="0" u="none" strike="noStrike" kern="1200" dirty="0" err="1">
                <a:solidFill>
                  <a:schemeClr val="tx1"/>
                </a:solidFill>
                <a:effectLst/>
                <a:latin typeface="+mn-lt"/>
                <a:ea typeface="+mn-ea"/>
                <a:cs typeface="+mn-cs"/>
              </a:rPr>
              <a:t>farflung</a:t>
            </a:r>
            <a:r>
              <a:rPr lang="en-US" sz="1200" b="0" i="0" u="none" strike="noStrike" kern="1200" dirty="0">
                <a:solidFill>
                  <a:schemeClr val="tx1"/>
                </a:solidFill>
                <a:effectLst/>
                <a:latin typeface="+mn-lt"/>
                <a:ea typeface="+mn-ea"/>
                <a:cs typeface="+mn-cs"/>
              </a:rPr>
              <a:t> ecosystems together because of long migrations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winter in Cody can affect the number of elk that tourist can see in GTNP near Jackson in the summer</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46</a:t>
            </a:fld>
            <a:endParaRPr lang="en-US"/>
          </a:p>
        </p:txBody>
      </p:sp>
    </p:spTree>
    <p:extLst>
      <p:ext uri="{BB962C8B-B14F-4D97-AF65-F5344CB8AC3E}">
        <p14:creationId xmlns:p14="http://schemas.microsoft.com/office/powerpoint/2010/main" val="3672004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important question in the face of declining migrations both worldwide and in the GYE</a:t>
            </a:r>
          </a:p>
          <a:p>
            <a:r>
              <a:rPr lang="en-US" sz="1200" b="0" i="0" u="none" strike="noStrike" kern="1200" dirty="0">
                <a:solidFill>
                  <a:schemeClr val="tx1"/>
                </a:solidFill>
                <a:effectLst/>
                <a:latin typeface="+mn-lt"/>
                <a:ea typeface="+mn-ea"/>
                <a:cs typeface="+mn-cs"/>
              </a:rPr>
              <a:t>declining migration and increasing residency are causing serious management challenges due to larger aggregations of elk on agricultural lands, increasing crop damage and heightening the risk of disease transmission to livestock</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47</a:t>
            </a:fld>
            <a:endParaRPr lang="en-US"/>
          </a:p>
        </p:txBody>
      </p:sp>
    </p:spTree>
    <p:extLst>
      <p:ext uri="{BB962C8B-B14F-4D97-AF65-F5344CB8AC3E}">
        <p14:creationId xmlns:p14="http://schemas.microsoft.com/office/powerpoint/2010/main" val="3646543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key components to the analysis, the first is the movement data</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48</a:t>
            </a:fld>
            <a:endParaRPr lang="en-US"/>
          </a:p>
        </p:txBody>
      </p:sp>
    </p:spTree>
    <p:extLst>
      <p:ext uri="{BB962C8B-B14F-4D97-AF65-F5344CB8AC3E}">
        <p14:creationId xmlns:p14="http://schemas.microsoft.com/office/powerpoint/2010/main" val="3622485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I was originally brough on to create a database.  So this project relied up data within the database—a little about the database.  I build it using PostgreSQL – and it contains some 2000 elk and 16 mil movement datapoints.</a:t>
            </a:r>
          </a:p>
          <a:p>
            <a:endParaRPr lang="en-US" dirty="0"/>
          </a:p>
          <a:p>
            <a:r>
              <a:rPr lang="en-US" dirty="0"/>
              <a:t>After cleaning the data, </a:t>
            </a:r>
            <a:r>
              <a:rPr lang="en-US" dirty="0" err="1"/>
              <a:t>eg</a:t>
            </a:r>
            <a:r>
              <a:rPr lang="en-US" dirty="0"/>
              <a:t> remove erroneous points (due to </a:t>
            </a:r>
            <a:r>
              <a:rPr lang="en-US" dirty="0" err="1"/>
              <a:t>gps</a:t>
            </a:r>
            <a:r>
              <a:rPr lang="en-US" dirty="0"/>
              <a:t> errors), we extracted all the data for individuals for which there was more than 2 consecutive years (</a:t>
            </a:r>
            <a:r>
              <a:rPr lang="en-US" dirty="0" err="1"/>
              <a:t>bc</a:t>
            </a:r>
            <a:r>
              <a:rPr lang="en-US" dirty="0"/>
              <a:t> we wanted to look at switching data) using R.  The rest of this project was completed in R unless I say otherwise</a:t>
            </a:r>
          </a:p>
          <a:p>
            <a:endParaRPr lang="en-US" dirty="0"/>
          </a:p>
          <a:p>
            <a:r>
              <a:rPr lang="en-US" dirty="0"/>
              <a:t>Just a quick mention that I understand this group is a python group.  This </a:t>
            </a:r>
            <a:r>
              <a:rPr lang="en-US" dirty="0" err="1"/>
              <a:t>shouldn</a:t>
            </a:r>
            <a:r>
              <a:rPr lang="en-US" dirty="0"/>
              <a:t>’ t really pose a problem for me as I’ve been using python since I learned to code some six years ago now.  It just seems that the fields of wildlife ecology and conservation rely up on R</a:t>
            </a:r>
          </a:p>
          <a:p>
            <a:endParaRPr lang="en-US" dirty="0"/>
          </a:p>
          <a:p>
            <a:r>
              <a:rPr lang="en-US" dirty="0"/>
              <a:t>This left us with a dataset of some 350 elk </a:t>
            </a:r>
            <a:r>
              <a:rPr lang="en-US" dirty="0" err="1"/>
              <a:t>fom</a:t>
            </a:r>
            <a:r>
              <a:rPr lang="en-US" dirty="0"/>
              <a:t> 2005-2020 and about 5 million </a:t>
            </a:r>
            <a:r>
              <a:rPr lang="en-US" dirty="0" err="1"/>
              <a:t>gps</a:t>
            </a:r>
            <a:r>
              <a:rPr lang="en-US" dirty="0"/>
              <a:t> points—so a sizeable </a:t>
            </a:r>
            <a:r>
              <a:rPr lang="en-US" dirty="0" err="1"/>
              <a:t>datase</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49</a:t>
            </a:fld>
            <a:endParaRPr lang="en-US"/>
          </a:p>
        </p:txBody>
      </p:sp>
    </p:spTree>
    <p:extLst>
      <p:ext uri="{BB962C8B-B14F-4D97-AF65-F5344CB8AC3E}">
        <p14:creationId xmlns:p14="http://schemas.microsoft.com/office/powerpoint/2010/main" val="2644781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those years, we identified the start and end dates of migration (if they migrated) using an interactive R shiny app I built</a:t>
            </a:r>
          </a:p>
        </p:txBody>
      </p:sp>
      <p:sp>
        <p:nvSpPr>
          <p:cNvPr id="4" name="Slide Number Placeholder 3"/>
          <p:cNvSpPr>
            <a:spLocks noGrp="1"/>
          </p:cNvSpPr>
          <p:nvPr>
            <p:ph type="sldNum" sz="quarter" idx="5"/>
          </p:nvPr>
        </p:nvSpPr>
        <p:spPr/>
        <p:txBody>
          <a:bodyPr/>
          <a:lstStyle/>
          <a:p>
            <a:fld id="{B5F949ED-D8AD-8041-93E2-C7D1A0E50554}" type="slidenum">
              <a:rPr lang="en-US" smtClean="0"/>
              <a:t>50</a:t>
            </a:fld>
            <a:endParaRPr lang="en-US"/>
          </a:p>
        </p:txBody>
      </p:sp>
    </p:spTree>
    <p:extLst>
      <p:ext uri="{BB962C8B-B14F-4D97-AF65-F5344CB8AC3E}">
        <p14:creationId xmlns:p14="http://schemas.microsoft.com/office/powerpoint/2010/main" val="771435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start and end dates, I extracted elevational and geographic distances between summer and winter ranges and used k-means to classify them, assigning labels based upon where they fell on this two dimensional spectrum of migration</a:t>
            </a:r>
          </a:p>
        </p:txBody>
      </p:sp>
      <p:sp>
        <p:nvSpPr>
          <p:cNvPr id="4" name="Slide Number Placeholder 3"/>
          <p:cNvSpPr>
            <a:spLocks noGrp="1"/>
          </p:cNvSpPr>
          <p:nvPr>
            <p:ph type="sldNum" sz="quarter" idx="5"/>
          </p:nvPr>
        </p:nvSpPr>
        <p:spPr/>
        <p:txBody>
          <a:bodyPr/>
          <a:lstStyle/>
          <a:p>
            <a:fld id="{B5F949ED-D8AD-8041-93E2-C7D1A0E50554}" type="slidenum">
              <a:rPr lang="en-US" smtClean="0"/>
              <a:t>51</a:t>
            </a:fld>
            <a:endParaRPr lang="en-US"/>
          </a:p>
        </p:txBody>
      </p:sp>
    </p:spTree>
    <p:extLst>
      <p:ext uri="{BB962C8B-B14F-4D97-AF65-F5344CB8AC3E}">
        <p14:creationId xmlns:p14="http://schemas.microsoft.com/office/powerpoint/2010/main" val="3409760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 This is map I made for a photobook my buddies and I put together</a:t>
            </a:r>
          </a:p>
          <a:p>
            <a:r>
              <a:rPr lang="en-US" sz="2400" dirty="0"/>
              <a:t>Lately I’ve been really into rock climbing. I also have played soccer for as long as I can remember and love watching the premier league on the weekends</a:t>
            </a:r>
          </a:p>
        </p:txBody>
      </p:sp>
      <p:sp>
        <p:nvSpPr>
          <p:cNvPr id="4" name="Slide Number Placeholder 3"/>
          <p:cNvSpPr>
            <a:spLocks noGrp="1"/>
          </p:cNvSpPr>
          <p:nvPr>
            <p:ph type="sldNum" sz="quarter" idx="5"/>
          </p:nvPr>
        </p:nvSpPr>
        <p:spPr/>
        <p:txBody>
          <a:bodyPr/>
          <a:lstStyle/>
          <a:p>
            <a:fld id="{B5F949ED-D8AD-8041-93E2-C7D1A0E50554}" type="slidenum">
              <a:rPr lang="en-US" smtClean="0"/>
              <a:t>5</a:t>
            </a:fld>
            <a:endParaRPr lang="en-US"/>
          </a:p>
        </p:txBody>
      </p:sp>
    </p:spTree>
    <p:extLst>
      <p:ext uri="{BB962C8B-B14F-4D97-AF65-F5344CB8AC3E}">
        <p14:creationId xmlns:p14="http://schemas.microsoft.com/office/powerpoint/2010/main" val="4233496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Simiple</a:t>
            </a:r>
            <a:r>
              <a:rPr lang="en-US" dirty="0"/>
              <a:t> script to see if elk-year 1 has the same strategy as elk year 2</a:t>
            </a:r>
          </a:p>
        </p:txBody>
      </p:sp>
      <p:sp>
        <p:nvSpPr>
          <p:cNvPr id="4" name="Slide Number Placeholder 3"/>
          <p:cNvSpPr>
            <a:spLocks noGrp="1"/>
          </p:cNvSpPr>
          <p:nvPr>
            <p:ph type="sldNum" sz="quarter" idx="5"/>
          </p:nvPr>
        </p:nvSpPr>
        <p:spPr/>
        <p:txBody>
          <a:bodyPr/>
          <a:lstStyle/>
          <a:p>
            <a:fld id="{B5F949ED-D8AD-8041-93E2-C7D1A0E50554}" type="slidenum">
              <a:rPr lang="en-US" smtClean="0"/>
              <a:t>52</a:t>
            </a:fld>
            <a:endParaRPr lang="en-US"/>
          </a:p>
        </p:txBody>
      </p:sp>
    </p:spTree>
    <p:extLst>
      <p:ext uri="{BB962C8B-B14F-4D97-AF65-F5344CB8AC3E}">
        <p14:creationId xmlns:p14="http://schemas.microsoft.com/office/powerpoint/2010/main" val="26303255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flow rates between strategies.  We can see there there are the fewest switches from a resident strategy and the most from Short distance migrants</a:t>
            </a:r>
          </a:p>
        </p:txBody>
      </p:sp>
      <p:sp>
        <p:nvSpPr>
          <p:cNvPr id="4" name="Slide Number Placeholder 3"/>
          <p:cNvSpPr>
            <a:spLocks noGrp="1"/>
          </p:cNvSpPr>
          <p:nvPr>
            <p:ph type="sldNum" sz="quarter" idx="5"/>
          </p:nvPr>
        </p:nvSpPr>
        <p:spPr/>
        <p:txBody>
          <a:bodyPr/>
          <a:lstStyle/>
          <a:p>
            <a:fld id="{B5F949ED-D8AD-8041-93E2-C7D1A0E50554}" type="slidenum">
              <a:rPr lang="en-US" smtClean="0"/>
              <a:t>53</a:t>
            </a:fld>
            <a:endParaRPr lang="en-US"/>
          </a:p>
        </p:txBody>
      </p:sp>
    </p:spTree>
    <p:extLst>
      <p:ext uri="{BB962C8B-B14F-4D97-AF65-F5344CB8AC3E}">
        <p14:creationId xmlns:p14="http://schemas.microsoft.com/office/powerpoint/2010/main" val="6432110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identified the switching behavior the next step is to figure out what is causing it</a:t>
            </a:r>
          </a:p>
          <a:p>
            <a:r>
              <a:rPr lang="en-US" dirty="0"/>
              <a:t>We used a hypothesis testing approach and then used an AIC based modeling approach to determine most likely cause, but before we get there we have to have covariate and this where many of the spatial analyses and HPC come into play</a:t>
            </a:r>
          </a:p>
        </p:txBody>
      </p:sp>
      <p:sp>
        <p:nvSpPr>
          <p:cNvPr id="4" name="Slide Number Placeholder 3"/>
          <p:cNvSpPr>
            <a:spLocks noGrp="1"/>
          </p:cNvSpPr>
          <p:nvPr>
            <p:ph type="sldNum" sz="quarter" idx="5"/>
          </p:nvPr>
        </p:nvSpPr>
        <p:spPr/>
        <p:txBody>
          <a:bodyPr/>
          <a:lstStyle/>
          <a:p>
            <a:fld id="{B5F949ED-D8AD-8041-93E2-C7D1A0E50554}" type="slidenum">
              <a:rPr lang="en-US" smtClean="0"/>
              <a:t>54</a:t>
            </a:fld>
            <a:endParaRPr lang="en-US"/>
          </a:p>
        </p:txBody>
      </p:sp>
    </p:spTree>
    <p:extLst>
      <p:ext uri="{BB962C8B-B14F-4D97-AF65-F5344CB8AC3E}">
        <p14:creationId xmlns:p14="http://schemas.microsoft.com/office/powerpoint/2010/main" val="774738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identified the switching behavior the next step is to figure out what is causing it</a:t>
            </a:r>
          </a:p>
          <a:p>
            <a:r>
              <a:rPr lang="en-US" dirty="0"/>
              <a:t>We used a hypothesis testing approach and then used an AIC based modeling approach to determine most likely cause, but before we get there we have to have covariate and this where many of the spatial analyses and HPC come into play</a:t>
            </a:r>
          </a:p>
        </p:txBody>
      </p:sp>
      <p:sp>
        <p:nvSpPr>
          <p:cNvPr id="4" name="Slide Number Placeholder 3"/>
          <p:cNvSpPr>
            <a:spLocks noGrp="1"/>
          </p:cNvSpPr>
          <p:nvPr>
            <p:ph type="sldNum" sz="quarter" idx="5"/>
          </p:nvPr>
        </p:nvSpPr>
        <p:spPr/>
        <p:txBody>
          <a:bodyPr/>
          <a:lstStyle/>
          <a:p>
            <a:fld id="{B5F949ED-D8AD-8041-93E2-C7D1A0E50554}" type="slidenum">
              <a:rPr lang="en-US" smtClean="0"/>
              <a:t>55</a:t>
            </a:fld>
            <a:endParaRPr lang="en-US"/>
          </a:p>
        </p:txBody>
      </p:sp>
    </p:spTree>
    <p:extLst>
      <p:ext uri="{BB962C8B-B14F-4D97-AF65-F5344CB8AC3E}">
        <p14:creationId xmlns:p14="http://schemas.microsoft.com/office/powerpoint/2010/main" val="1749536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google earth engine, I associated every location in an elks winter range with a </a:t>
            </a:r>
            <a:r>
              <a:rPr lang="en-US" dirty="0" err="1"/>
              <a:t>snowdepth</a:t>
            </a:r>
            <a:r>
              <a:rPr lang="en-US" dirty="0"/>
              <a:t> form the SNODAS dataset from NOAA (this was the one piece of the analysis conducted in python </a:t>
            </a:r>
            <a:r>
              <a:rPr lang="en-US" dirty="0" err="1"/>
              <a:t>bc</a:t>
            </a:r>
            <a:r>
              <a:rPr lang="en-US" dirty="0"/>
              <a:t> of the GEE API).</a:t>
            </a:r>
          </a:p>
          <a:p>
            <a:endParaRPr lang="en-US" dirty="0"/>
          </a:p>
          <a:p>
            <a:r>
              <a:rPr lang="en-US" dirty="0"/>
              <a:t>This is a lot of </a:t>
            </a:r>
            <a:r>
              <a:rPr lang="en-US" dirty="0" err="1"/>
              <a:t>cpmputation</a:t>
            </a:r>
            <a:r>
              <a:rPr lang="en-US" dirty="0"/>
              <a:t> and unfortunately GEE doesn’t allow calls in parallel, so I had to created a batched approach that notified the number of days (in each batch) that had a missing records.</a:t>
            </a:r>
          </a:p>
        </p:txBody>
      </p:sp>
      <p:sp>
        <p:nvSpPr>
          <p:cNvPr id="4" name="Slide Number Placeholder 3"/>
          <p:cNvSpPr>
            <a:spLocks noGrp="1"/>
          </p:cNvSpPr>
          <p:nvPr>
            <p:ph type="sldNum" sz="quarter" idx="5"/>
          </p:nvPr>
        </p:nvSpPr>
        <p:spPr/>
        <p:txBody>
          <a:bodyPr/>
          <a:lstStyle/>
          <a:p>
            <a:fld id="{B5F949ED-D8AD-8041-93E2-C7D1A0E50554}" type="slidenum">
              <a:rPr lang="en-US" smtClean="0"/>
              <a:t>56</a:t>
            </a:fld>
            <a:endParaRPr lang="en-US"/>
          </a:p>
        </p:txBody>
      </p:sp>
    </p:spTree>
    <p:extLst>
      <p:ext uri="{BB962C8B-B14F-4D97-AF65-F5344CB8AC3E}">
        <p14:creationId xmlns:p14="http://schemas.microsoft.com/office/powerpoint/2010/main" val="2182401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wave surfing refers to animals tracking emerging </a:t>
            </a:r>
            <a:r>
              <a:rPr lang="en-US" dirty="0" err="1"/>
              <a:t>vegation</a:t>
            </a:r>
            <a:r>
              <a:rPr lang="en-US" dirty="0"/>
              <a:t> in order to obtain maximal forage benefits during migration.  It is calculated by taking the first derivative of a yearlong NDVI timeseries, a value </a:t>
            </a:r>
            <a:r>
              <a:rPr lang="en-US" dirty="0" err="1"/>
              <a:t>refered</a:t>
            </a:r>
            <a:r>
              <a:rPr lang="en-US" dirty="0"/>
              <a:t> to as Instantaneous rate of green up.  The day that has the maximal IRG to as the date of peak green up. And a </a:t>
            </a:r>
            <a:r>
              <a:rPr lang="en-US" dirty="0" err="1"/>
              <a:t>sufing</a:t>
            </a:r>
            <a:r>
              <a:rPr lang="en-US" dirty="0"/>
              <a:t> score/ability is calculated by the mismatch between the date an elk occupied a location and the data at which it had peak </a:t>
            </a:r>
            <a:r>
              <a:rPr lang="en-US" dirty="0" err="1"/>
              <a:t>greenup</a:t>
            </a:r>
            <a:r>
              <a:rPr lang="en-US" dirty="0"/>
              <a:t>.  So a lower score is better.</a:t>
            </a:r>
          </a:p>
          <a:p>
            <a:endParaRPr lang="en-US" dirty="0"/>
          </a:p>
          <a:p>
            <a:r>
              <a:rPr lang="en-US" dirty="0"/>
              <a:t>The figure on the right shows the differences in </a:t>
            </a:r>
            <a:r>
              <a:rPr lang="en-US" dirty="0" err="1"/>
              <a:t>gws</a:t>
            </a:r>
            <a:r>
              <a:rPr lang="en-US" dirty="0"/>
              <a:t> for migrants in blue and resident elk in orange.</a:t>
            </a:r>
          </a:p>
          <a:p>
            <a:endParaRPr lang="en-US" dirty="0"/>
          </a:p>
          <a:p>
            <a:r>
              <a:rPr lang="en-US" dirty="0" err="1"/>
              <a:t>Thanksfully</a:t>
            </a:r>
            <a:r>
              <a:rPr lang="en-US" dirty="0"/>
              <a:t> I only had to calculate calculate this for dates during the migratory period, so for only about 1-2 million locations.  However these locations spanned an area greater than 150k sq km. so I had to come up with an efficient approach to creating these yearlong timeseries needed to generate IRG curves from 250 m MODIS terra imagery. After downloading </a:t>
            </a:r>
            <a:r>
              <a:rPr lang="en-US" dirty="0" err="1"/>
              <a:t>modis</a:t>
            </a:r>
            <a:r>
              <a:rPr lang="en-US" dirty="0"/>
              <a:t> </a:t>
            </a:r>
            <a:r>
              <a:rPr lang="en-US" dirty="0" err="1"/>
              <a:t>imagergy</a:t>
            </a:r>
            <a:r>
              <a:rPr lang="en-US" dirty="0"/>
              <a:t> and applied bit filters to ensure pixel quality</a:t>
            </a:r>
          </a:p>
          <a:p>
            <a:endParaRPr lang="en-US" dirty="0"/>
          </a:p>
          <a:p>
            <a:r>
              <a:rPr lang="en-US" dirty="0"/>
              <a:t>Thanks to some great R packages including sf, </a:t>
            </a:r>
            <a:r>
              <a:rPr lang="en-US" dirty="0" err="1"/>
              <a:t>tidyverse</a:t>
            </a:r>
            <a:r>
              <a:rPr lang="en-US" dirty="0"/>
              <a:t> and especially </a:t>
            </a:r>
            <a:r>
              <a:rPr lang="en-US" dirty="0" err="1"/>
              <a:t>velox</a:t>
            </a:r>
            <a:r>
              <a:rPr lang="en-US" dirty="0"/>
              <a:t> I was able to extract </a:t>
            </a:r>
            <a:r>
              <a:rPr lang="en-US" dirty="0" err="1"/>
              <a:t>ndvi</a:t>
            </a:r>
            <a:r>
              <a:rPr lang="en-US" dirty="0"/>
              <a:t> timeseries for every point.  Then using the </a:t>
            </a:r>
            <a:r>
              <a:rPr lang="en-US" dirty="0" err="1"/>
              <a:t>irg</a:t>
            </a:r>
            <a:r>
              <a:rPr lang="en-US" dirty="0"/>
              <a:t> r package, I was able to fit </a:t>
            </a:r>
            <a:r>
              <a:rPr lang="en-US" dirty="0" err="1"/>
              <a:t>irg</a:t>
            </a:r>
            <a:r>
              <a:rPr lang="en-US" dirty="0"/>
              <a:t> curves and extract days from peak green up for every point in parallel on </a:t>
            </a:r>
            <a:r>
              <a:rPr lang="en-US" dirty="0" err="1"/>
              <a:t>Berkeleys</a:t>
            </a:r>
            <a:r>
              <a:rPr lang="en-US" dirty="0"/>
              <a:t> HPC system in a reasonable amount of time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57</a:t>
            </a:fld>
            <a:endParaRPr lang="en-US"/>
          </a:p>
        </p:txBody>
      </p:sp>
    </p:spTree>
    <p:extLst>
      <p:ext uri="{BB962C8B-B14F-4D97-AF65-F5344CB8AC3E}">
        <p14:creationId xmlns:p14="http://schemas.microsoft.com/office/powerpoint/2010/main" val="2759992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 the us populations near protected areas have increased by more than three times since 1940, so this obviously lead to some unintended (as well as intentional) consequences on the wildlife.</a:t>
            </a:r>
          </a:p>
          <a:p>
            <a:endParaRPr lang="en-US" dirty="0"/>
          </a:p>
          <a:p>
            <a:r>
              <a:rPr lang="en-US" dirty="0"/>
              <a:t>The extraction of these covariates differs from the environmental one in the fact that they were not extracted at the point level but rather at the seasonal range level.  We calculated the spatial extents of season ranges using a 99% isopleth of a Brownian bridge movement model—a conservative estimate of a utilization distribution with a 100m resolution. To compute the 1000’s of seasonal ranges, I again utilized </a:t>
            </a:r>
            <a:r>
              <a:rPr lang="en-US" dirty="0" err="1"/>
              <a:t>Berkeleys</a:t>
            </a:r>
            <a:r>
              <a:rPr lang="en-US" dirty="0"/>
              <a:t> HPC </a:t>
            </a:r>
          </a:p>
          <a:p>
            <a:endParaRPr lang="en-US" dirty="0"/>
          </a:p>
          <a:p>
            <a:r>
              <a:rPr lang="en-US" dirty="0"/>
              <a:t>We then </a:t>
            </a:r>
          </a:p>
        </p:txBody>
      </p:sp>
      <p:sp>
        <p:nvSpPr>
          <p:cNvPr id="4" name="Slide Number Placeholder 3"/>
          <p:cNvSpPr>
            <a:spLocks noGrp="1"/>
          </p:cNvSpPr>
          <p:nvPr>
            <p:ph type="sldNum" sz="quarter" idx="5"/>
          </p:nvPr>
        </p:nvSpPr>
        <p:spPr/>
        <p:txBody>
          <a:bodyPr/>
          <a:lstStyle/>
          <a:p>
            <a:fld id="{B5F949ED-D8AD-8041-93E2-C7D1A0E50554}" type="slidenum">
              <a:rPr lang="en-US" smtClean="0"/>
              <a:t>58</a:t>
            </a:fld>
            <a:endParaRPr lang="en-US"/>
          </a:p>
        </p:txBody>
      </p:sp>
    </p:spTree>
    <p:extLst>
      <p:ext uri="{BB962C8B-B14F-4D97-AF65-F5344CB8AC3E}">
        <p14:creationId xmlns:p14="http://schemas.microsoft.com/office/powerpoint/2010/main" val="108480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extracted the proportion of developed and crop lands from the open source LCMAP dataset (30 meter resolution, yearly land cover product) in winter (dev and crop) and migratory ranges (dev only). SF and </a:t>
            </a:r>
            <a:r>
              <a:rPr lang="en-US" dirty="0" err="1"/>
              <a:t>velox</a:t>
            </a:r>
            <a:r>
              <a:rPr lang="en-US" dirty="0"/>
              <a:t> r packages</a:t>
            </a:r>
          </a:p>
        </p:txBody>
      </p:sp>
      <p:sp>
        <p:nvSpPr>
          <p:cNvPr id="4" name="Slide Number Placeholder 3"/>
          <p:cNvSpPr>
            <a:spLocks noGrp="1"/>
          </p:cNvSpPr>
          <p:nvPr>
            <p:ph type="sldNum" sz="quarter" idx="5"/>
          </p:nvPr>
        </p:nvSpPr>
        <p:spPr/>
        <p:txBody>
          <a:bodyPr/>
          <a:lstStyle/>
          <a:p>
            <a:fld id="{B5F949ED-D8AD-8041-93E2-C7D1A0E50554}" type="slidenum">
              <a:rPr lang="en-US" smtClean="0"/>
              <a:t>59</a:t>
            </a:fld>
            <a:endParaRPr lang="en-US"/>
          </a:p>
        </p:txBody>
      </p:sp>
    </p:spTree>
    <p:extLst>
      <p:ext uri="{BB962C8B-B14F-4D97-AF65-F5344CB8AC3E}">
        <p14:creationId xmlns:p14="http://schemas.microsoft.com/office/powerpoint/2010/main" val="15041632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intentional impact on elk is that they are fed in the state of Wyoming during the winter.  So using those same winter ranges as well as </a:t>
            </a:r>
            <a:r>
              <a:rPr lang="en-US" dirty="0" err="1"/>
              <a:t>feedground</a:t>
            </a:r>
            <a:r>
              <a:rPr lang="en-US" dirty="0"/>
              <a:t> locations, I extracted and labeled the ranges that contained at least one feed ground using the sf r package</a:t>
            </a:r>
          </a:p>
        </p:txBody>
      </p:sp>
      <p:sp>
        <p:nvSpPr>
          <p:cNvPr id="4" name="Slide Number Placeholder 3"/>
          <p:cNvSpPr>
            <a:spLocks noGrp="1"/>
          </p:cNvSpPr>
          <p:nvPr>
            <p:ph type="sldNum" sz="quarter" idx="5"/>
          </p:nvPr>
        </p:nvSpPr>
        <p:spPr/>
        <p:txBody>
          <a:bodyPr/>
          <a:lstStyle/>
          <a:p>
            <a:fld id="{B5F949ED-D8AD-8041-93E2-C7D1A0E50554}" type="slidenum">
              <a:rPr lang="en-US" smtClean="0"/>
              <a:t>60</a:t>
            </a:fld>
            <a:endParaRPr lang="en-US"/>
          </a:p>
        </p:txBody>
      </p:sp>
    </p:spTree>
    <p:extLst>
      <p:ext uri="{BB962C8B-B14F-4D97-AF65-F5344CB8AC3E}">
        <p14:creationId xmlns:p14="http://schemas.microsoft.com/office/powerpoint/2010/main" val="229502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get too much into this one, but basically there has been growing evidence of </a:t>
            </a:r>
            <a:r>
              <a:rPr lang="en-US" dirty="0" err="1"/>
              <a:t>transimission</a:t>
            </a:r>
            <a:r>
              <a:rPr lang="en-US" dirty="0"/>
              <a:t> of landscape knowledge that increases/restores </a:t>
            </a:r>
            <a:r>
              <a:rPr lang="en-US" dirty="0" err="1"/>
              <a:t>migratoryness</a:t>
            </a:r>
            <a:r>
              <a:rPr lang="en-US" dirty="0"/>
              <a:t>.</a:t>
            </a:r>
          </a:p>
          <a:p>
            <a:endParaRPr lang="en-US" dirty="0"/>
          </a:p>
          <a:p>
            <a:r>
              <a:rPr lang="en-US" dirty="0"/>
              <a:t>So I calculated herd-level movement strategy diversity by adopting Shannon’s H-diversity index with the proportions of the 4 migratory strategies in each of the herds. </a:t>
            </a:r>
          </a:p>
        </p:txBody>
      </p:sp>
      <p:sp>
        <p:nvSpPr>
          <p:cNvPr id="4" name="Slide Number Placeholder 3"/>
          <p:cNvSpPr>
            <a:spLocks noGrp="1"/>
          </p:cNvSpPr>
          <p:nvPr>
            <p:ph type="sldNum" sz="quarter" idx="5"/>
          </p:nvPr>
        </p:nvSpPr>
        <p:spPr/>
        <p:txBody>
          <a:bodyPr/>
          <a:lstStyle/>
          <a:p>
            <a:fld id="{B5F949ED-D8AD-8041-93E2-C7D1A0E50554}" type="slidenum">
              <a:rPr lang="en-US" smtClean="0"/>
              <a:t>61</a:t>
            </a:fld>
            <a:endParaRPr lang="en-US"/>
          </a:p>
        </p:txBody>
      </p:sp>
    </p:spTree>
    <p:extLst>
      <p:ext uri="{BB962C8B-B14F-4D97-AF65-F5344CB8AC3E}">
        <p14:creationId xmlns:p14="http://schemas.microsoft.com/office/powerpoint/2010/main" val="2788710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6</a:t>
            </a:fld>
            <a:endParaRPr lang="en-US"/>
          </a:p>
        </p:txBody>
      </p:sp>
    </p:spTree>
    <p:extLst>
      <p:ext uri="{BB962C8B-B14F-4D97-AF65-F5344CB8AC3E}">
        <p14:creationId xmlns:p14="http://schemas.microsoft.com/office/powerpoint/2010/main" val="37293273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we used a hypothesis testing and an AIC based modeling approach to determine most likely causes of switching from each of the 4 strategies.  More specifically we fit logistic regression with for each hypothesis by itself as well as each of the two-way interactions</a:t>
            </a:r>
          </a:p>
        </p:txBody>
      </p:sp>
      <p:sp>
        <p:nvSpPr>
          <p:cNvPr id="4" name="Slide Number Placeholder 3"/>
          <p:cNvSpPr>
            <a:spLocks noGrp="1"/>
          </p:cNvSpPr>
          <p:nvPr>
            <p:ph type="sldNum" sz="quarter" idx="5"/>
          </p:nvPr>
        </p:nvSpPr>
        <p:spPr/>
        <p:txBody>
          <a:bodyPr/>
          <a:lstStyle/>
          <a:p>
            <a:fld id="{B5F949ED-D8AD-8041-93E2-C7D1A0E50554}" type="slidenum">
              <a:rPr lang="en-US" smtClean="0"/>
              <a:t>62</a:t>
            </a:fld>
            <a:endParaRPr lang="en-US"/>
          </a:p>
        </p:txBody>
      </p:sp>
    </p:spTree>
    <p:extLst>
      <p:ext uri="{BB962C8B-B14F-4D97-AF65-F5344CB8AC3E}">
        <p14:creationId xmlns:p14="http://schemas.microsoft.com/office/powerpoint/2010/main" val="474508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models suggested that resident elk were most likely to switch strategies with poor green-wave surfing, low </a:t>
            </a:r>
            <a:r>
              <a:rPr lang="en-US" dirty="0" err="1"/>
              <a:t>snowdepths</a:t>
            </a:r>
            <a:r>
              <a:rPr lang="en-US" dirty="0"/>
              <a:t> (due to decrease energy expenditure required to migrate) and higher levels of movement strategy diversity</a:t>
            </a:r>
          </a:p>
        </p:txBody>
      </p:sp>
      <p:sp>
        <p:nvSpPr>
          <p:cNvPr id="4" name="Slide Number Placeholder 3"/>
          <p:cNvSpPr>
            <a:spLocks noGrp="1"/>
          </p:cNvSpPr>
          <p:nvPr>
            <p:ph type="sldNum" sz="quarter" idx="5"/>
          </p:nvPr>
        </p:nvSpPr>
        <p:spPr/>
        <p:txBody>
          <a:bodyPr/>
          <a:lstStyle/>
          <a:p>
            <a:fld id="{B5F949ED-D8AD-8041-93E2-C7D1A0E50554}" type="slidenum">
              <a:rPr lang="en-US" smtClean="0"/>
              <a:t>63</a:t>
            </a:fld>
            <a:endParaRPr lang="en-US"/>
          </a:p>
        </p:txBody>
      </p:sp>
    </p:spTree>
    <p:extLst>
      <p:ext uri="{BB962C8B-B14F-4D97-AF65-F5344CB8AC3E}">
        <p14:creationId xmlns:p14="http://schemas.microsoft.com/office/powerpoint/2010/main" val="564936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was interesting. The top models suggested that elevational migrants were most likely to switch strategies in </a:t>
            </a:r>
            <a:r>
              <a:rPr lang="en-US" dirty="0" err="1"/>
              <a:t>lowlevels</a:t>
            </a:r>
            <a:r>
              <a:rPr lang="en-US" dirty="0"/>
              <a:t> of movement diversity and winter developed land, but looking at the interaction term (C) we can see that switching is very likely to happen elk </a:t>
            </a:r>
            <a:r>
              <a:rPr lang="en-US" dirty="0" err="1"/>
              <a:t>ecperience</a:t>
            </a:r>
            <a:r>
              <a:rPr lang="en-US" dirty="0"/>
              <a:t> high levels of developed land and high herd diversity at the same time.</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64</a:t>
            </a:fld>
            <a:endParaRPr lang="en-US"/>
          </a:p>
        </p:txBody>
      </p:sp>
    </p:spTree>
    <p:extLst>
      <p:ext uri="{BB962C8B-B14F-4D97-AF65-F5344CB8AC3E}">
        <p14:creationId xmlns:p14="http://schemas.microsoft.com/office/powerpoint/2010/main" val="11929369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was also interesting. The top models suggested that fed short distance migrants were most likely to switch strategies if they did not have access to crop lands and if they weren’t fed </a:t>
            </a:r>
            <a:r>
              <a:rPr lang="en-US" dirty="0" err="1"/>
              <a:t>sdm</a:t>
            </a:r>
            <a:r>
              <a:rPr lang="en-US" dirty="0"/>
              <a:t> were more likely to switch if they had more access to crops in the winter range</a:t>
            </a:r>
          </a:p>
          <a:p>
            <a:endParaRPr lang="en-US" dirty="0"/>
          </a:p>
          <a:p>
            <a:r>
              <a:rPr lang="en-US" dirty="0"/>
              <a:t>SDMs were also more likely to switch as herd-level movement strategy diversity increase</a:t>
            </a:r>
          </a:p>
        </p:txBody>
      </p:sp>
      <p:sp>
        <p:nvSpPr>
          <p:cNvPr id="4" name="Slide Number Placeholder 3"/>
          <p:cNvSpPr>
            <a:spLocks noGrp="1"/>
          </p:cNvSpPr>
          <p:nvPr>
            <p:ph type="sldNum" sz="quarter" idx="5"/>
          </p:nvPr>
        </p:nvSpPr>
        <p:spPr/>
        <p:txBody>
          <a:bodyPr/>
          <a:lstStyle/>
          <a:p>
            <a:fld id="{B5F949ED-D8AD-8041-93E2-C7D1A0E50554}" type="slidenum">
              <a:rPr lang="en-US" smtClean="0"/>
              <a:t>65</a:t>
            </a:fld>
            <a:endParaRPr lang="en-US"/>
          </a:p>
        </p:txBody>
      </p:sp>
    </p:spTree>
    <p:extLst>
      <p:ext uri="{BB962C8B-B14F-4D97-AF65-F5344CB8AC3E}">
        <p14:creationId xmlns:p14="http://schemas.microsoft.com/office/powerpoint/2010/main" val="1828580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most important finding, as people care the most about the charismatic long distance migrants.  This basically shows that even at very low levels of developed lands in winter range and along migratory corridors long distance migrants are very likely to switch movement tactics.  This finding is backed up by similar finding in other ungulates changing behavior even sat very low levels of development </a:t>
            </a:r>
          </a:p>
        </p:txBody>
      </p:sp>
      <p:sp>
        <p:nvSpPr>
          <p:cNvPr id="4" name="Slide Number Placeholder 3"/>
          <p:cNvSpPr>
            <a:spLocks noGrp="1"/>
          </p:cNvSpPr>
          <p:nvPr>
            <p:ph type="sldNum" sz="quarter" idx="5"/>
          </p:nvPr>
        </p:nvSpPr>
        <p:spPr/>
        <p:txBody>
          <a:bodyPr/>
          <a:lstStyle/>
          <a:p>
            <a:fld id="{B5F949ED-D8AD-8041-93E2-C7D1A0E50554}" type="slidenum">
              <a:rPr lang="en-US" smtClean="0"/>
              <a:t>66</a:t>
            </a:fld>
            <a:endParaRPr lang="en-US"/>
          </a:p>
        </p:txBody>
      </p:sp>
    </p:spTree>
    <p:extLst>
      <p:ext uri="{BB962C8B-B14F-4D97-AF65-F5344CB8AC3E}">
        <p14:creationId xmlns:p14="http://schemas.microsoft.com/office/powerpoint/2010/main" val="5282049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that was a whirlwind of information, but I’ll take a second now to see if any of you have questions about this section of the </a:t>
            </a:r>
            <a:r>
              <a:rPr lang="en-US" dirty="0" err="1"/>
              <a:t>presentaion</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67</a:t>
            </a:fld>
            <a:endParaRPr lang="en-US"/>
          </a:p>
        </p:txBody>
      </p:sp>
    </p:spTree>
    <p:extLst>
      <p:ext uri="{BB962C8B-B14F-4D97-AF65-F5344CB8AC3E}">
        <p14:creationId xmlns:p14="http://schemas.microsoft.com/office/powerpoint/2010/main" val="6018350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68</a:t>
            </a:fld>
            <a:endParaRPr lang="en-US"/>
          </a:p>
        </p:txBody>
      </p:sp>
    </p:spTree>
    <p:extLst>
      <p:ext uri="{BB962C8B-B14F-4D97-AF65-F5344CB8AC3E}">
        <p14:creationId xmlns:p14="http://schemas.microsoft.com/office/powerpoint/2010/main" val="10533027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follow the same general organization in my discussion of this project</a:t>
            </a:r>
          </a:p>
          <a:p>
            <a:endParaRPr lang="en-US" dirty="0"/>
          </a:p>
          <a:p>
            <a:r>
              <a:rPr lang="en-US" dirty="0"/>
              <a:t>I co-led the analysis on this project and am the third author on the manuscript that is currently with the multitude of co-authors.  We are hoping to publish in biological conservation</a:t>
            </a:r>
          </a:p>
        </p:txBody>
      </p:sp>
      <p:sp>
        <p:nvSpPr>
          <p:cNvPr id="4" name="Slide Number Placeholder 3"/>
          <p:cNvSpPr>
            <a:spLocks noGrp="1"/>
          </p:cNvSpPr>
          <p:nvPr>
            <p:ph type="sldNum" sz="quarter" idx="5"/>
          </p:nvPr>
        </p:nvSpPr>
        <p:spPr/>
        <p:txBody>
          <a:bodyPr/>
          <a:lstStyle/>
          <a:p>
            <a:fld id="{B5F949ED-D8AD-8041-93E2-C7D1A0E50554}" type="slidenum">
              <a:rPr lang="en-US" smtClean="0"/>
              <a:t>69</a:t>
            </a:fld>
            <a:endParaRPr lang="en-US"/>
          </a:p>
        </p:txBody>
      </p:sp>
    </p:spTree>
    <p:extLst>
      <p:ext uri="{BB962C8B-B14F-4D97-AF65-F5344CB8AC3E}">
        <p14:creationId xmlns:p14="http://schemas.microsoft.com/office/powerpoint/2010/main" val="36294639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follow the same general organization in my discussion of this project</a:t>
            </a:r>
          </a:p>
        </p:txBody>
      </p:sp>
      <p:sp>
        <p:nvSpPr>
          <p:cNvPr id="4" name="Slide Number Placeholder 3"/>
          <p:cNvSpPr>
            <a:spLocks noGrp="1"/>
          </p:cNvSpPr>
          <p:nvPr>
            <p:ph type="sldNum" sz="quarter" idx="5"/>
          </p:nvPr>
        </p:nvSpPr>
        <p:spPr/>
        <p:txBody>
          <a:bodyPr/>
          <a:lstStyle/>
          <a:p>
            <a:fld id="{B5F949ED-D8AD-8041-93E2-C7D1A0E50554}" type="slidenum">
              <a:rPr lang="en-US" smtClean="0"/>
              <a:t>70</a:t>
            </a:fld>
            <a:endParaRPr lang="en-US"/>
          </a:p>
        </p:txBody>
      </p:sp>
    </p:spTree>
    <p:extLst>
      <p:ext uri="{BB962C8B-B14F-4D97-AF65-F5344CB8AC3E}">
        <p14:creationId xmlns:p14="http://schemas.microsoft.com/office/powerpoint/2010/main" val="247134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including often being too small to meet the needs of wide-ranging species, (</a:t>
            </a:r>
            <a:r>
              <a:rPr lang="en-US" sz="1200" b="0" i="0" u="none" strike="noStrike" kern="1200" dirty="0" err="1">
                <a:solidFill>
                  <a:schemeClr val="tx1"/>
                </a:solidFill>
                <a:effectLst/>
                <a:latin typeface="+mn-lt"/>
                <a:ea typeface="+mn-ea"/>
                <a:cs typeface="+mn-cs"/>
              </a:rPr>
              <a:t>Maiorano</a:t>
            </a:r>
            <a:r>
              <a:rPr lang="en-US" sz="1200" b="0" i="0" u="none" strike="noStrike" kern="1200" dirty="0">
                <a:solidFill>
                  <a:schemeClr val="tx1"/>
                </a:solidFill>
                <a:effectLst/>
                <a:latin typeface="+mn-lt"/>
                <a:ea typeface="+mn-ea"/>
                <a:cs typeface="+mn-cs"/>
              </a:rPr>
              <a:t> et al. 2008), having limited connectivity with other protected areas (</a:t>
            </a:r>
            <a:r>
              <a:rPr lang="en-US" sz="1200" b="0" i="0" u="none" strike="noStrike" kern="1200" dirty="0" err="1">
                <a:solidFill>
                  <a:schemeClr val="tx1"/>
                </a:solidFill>
                <a:effectLst/>
                <a:latin typeface="+mn-lt"/>
                <a:ea typeface="+mn-ea"/>
                <a:cs typeface="+mn-cs"/>
              </a:rPr>
              <a:t>Saura</a:t>
            </a:r>
            <a:r>
              <a:rPr lang="en-US" sz="1200" b="0" i="0" u="none" strike="noStrike" kern="1200" dirty="0">
                <a:solidFill>
                  <a:schemeClr val="tx1"/>
                </a:solidFill>
                <a:effectLst/>
                <a:latin typeface="+mn-lt"/>
                <a:ea typeface="+mn-ea"/>
                <a:cs typeface="+mn-cs"/>
              </a:rPr>
              <a:t> et al. 2018), and having high levels of human development immediately beyond protected area boundaries</a:t>
            </a:r>
          </a:p>
          <a:p>
            <a:r>
              <a:rPr lang="en-US" sz="1200" b="0" i="0" u="none" strike="noStrike" kern="1200" dirty="0">
                <a:solidFill>
                  <a:schemeClr val="tx1"/>
                </a:solidFill>
                <a:effectLst/>
                <a:latin typeface="+mn-lt"/>
                <a:ea typeface="+mn-ea"/>
                <a:cs typeface="+mn-cs"/>
              </a:rPr>
              <a:t>As well as having been created by displacing the native </a:t>
            </a:r>
            <a:r>
              <a:rPr lang="en-US" sz="1200" b="0" i="0" u="none" strike="noStrike" kern="1200" dirty="0" err="1">
                <a:solidFill>
                  <a:schemeClr val="tx1"/>
                </a:solidFill>
                <a:effectLst/>
                <a:latin typeface="+mn-lt"/>
                <a:ea typeface="+mn-ea"/>
                <a:cs typeface="+mn-cs"/>
              </a:rPr>
              <a:t>poepls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all made especially clear when looking at elk in the GYE</a:t>
            </a:r>
          </a:p>
        </p:txBody>
      </p:sp>
      <p:sp>
        <p:nvSpPr>
          <p:cNvPr id="4" name="Slide Number Placeholder 3"/>
          <p:cNvSpPr>
            <a:spLocks noGrp="1"/>
          </p:cNvSpPr>
          <p:nvPr>
            <p:ph type="sldNum" sz="quarter" idx="5"/>
          </p:nvPr>
        </p:nvSpPr>
        <p:spPr/>
        <p:txBody>
          <a:bodyPr/>
          <a:lstStyle/>
          <a:p>
            <a:fld id="{B5F949ED-D8AD-8041-93E2-C7D1A0E50554}" type="slidenum">
              <a:rPr lang="en-US" smtClean="0"/>
              <a:t>71</a:t>
            </a:fld>
            <a:endParaRPr lang="en-US"/>
          </a:p>
        </p:txBody>
      </p:sp>
    </p:spTree>
    <p:extLst>
      <p:ext uri="{BB962C8B-B14F-4D97-AF65-F5344CB8AC3E}">
        <p14:creationId xmlns:p14="http://schemas.microsoft.com/office/powerpoint/2010/main" val="315776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7</a:t>
            </a:fld>
            <a:endParaRPr lang="en-US"/>
          </a:p>
        </p:txBody>
      </p:sp>
    </p:spTree>
    <p:extLst>
      <p:ext uri="{BB962C8B-B14F-4D97-AF65-F5344CB8AC3E}">
        <p14:creationId xmlns:p14="http://schemas.microsoft.com/office/powerpoint/2010/main" val="2904749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given that the GYE is right in the middle of an area full of natural resources agriculture and a growing human population, it is the perfect study system.  So we evaluated the anthropogenic land uses that elk face in their seasonal ranges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especially relevant given the recent movement behind the 30x30 conservation work</a:t>
            </a:r>
          </a:p>
        </p:txBody>
      </p:sp>
      <p:sp>
        <p:nvSpPr>
          <p:cNvPr id="4" name="Slide Number Placeholder 3"/>
          <p:cNvSpPr>
            <a:spLocks noGrp="1"/>
          </p:cNvSpPr>
          <p:nvPr>
            <p:ph type="sldNum" sz="quarter" idx="5"/>
          </p:nvPr>
        </p:nvSpPr>
        <p:spPr/>
        <p:txBody>
          <a:bodyPr/>
          <a:lstStyle/>
          <a:p>
            <a:fld id="{B5F949ED-D8AD-8041-93E2-C7D1A0E50554}" type="slidenum">
              <a:rPr lang="en-US" smtClean="0"/>
              <a:t>72</a:t>
            </a:fld>
            <a:endParaRPr lang="en-US"/>
          </a:p>
        </p:txBody>
      </p:sp>
    </p:spTree>
    <p:extLst>
      <p:ext uri="{BB962C8B-B14F-4D97-AF65-F5344CB8AC3E}">
        <p14:creationId xmlns:p14="http://schemas.microsoft.com/office/powerpoint/2010/main" val="28198689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given that the GYE is right in the middle of an area full of natural resources agriculture and a growing human population, it is the perfect </a:t>
            </a:r>
            <a:r>
              <a:rPr lang="en-US" sz="1200" b="0" i="0" u="none" strike="noStrike" kern="1200">
                <a:solidFill>
                  <a:schemeClr val="tx1"/>
                </a:solidFill>
                <a:effectLst/>
                <a:latin typeface="+mn-lt"/>
                <a:ea typeface="+mn-ea"/>
                <a:cs typeface="+mn-cs"/>
              </a:rPr>
              <a:t>study system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5F949ED-D8AD-8041-93E2-C7D1A0E50554}" type="slidenum">
              <a:rPr lang="en-US" smtClean="0"/>
              <a:t>73</a:t>
            </a:fld>
            <a:endParaRPr lang="en-US"/>
          </a:p>
        </p:txBody>
      </p:sp>
    </p:spTree>
    <p:extLst>
      <p:ext uri="{BB962C8B-B14F-4D97-AF65-F5344CB8AC3E}">
        <p14:creationId xmlns:p14="http://schemas.microsoft.com/office/powerpoint/2010/main" val="30949861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Again all of this data comes from the database, however we did not limit it to elk with multiple years of data, so this analysis included over 1000 elk from 26 different herds across the GYE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again we classified the movement strategies using that interactive app I built in R shiny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once again we built seasonal ranges using the Brownian bridge movement models.  This time, it was even more computationally expensive </a:t>
            </a:r>
            <a:r>
              <a:rPr lang="en-US" sz="1200" b="0" i="0" u="none" strike="noStrike" kern="1200" dirty="0" err="1">
                <a:solidFill>
                  <a:schemeClr val="tx1"/>
                </a:solidFill>
                <a:effectLst/>
                <a:latin typeface="+mn-lt"/>
                <a:ea typeface="+mn-ea"/>
                <a:cs typeface="+mn-cs"/>
              </a:rPr>
              <a:t>bc</a:t>
            </a:r>
            <a:r>
              <a:rPr lang="en-US" sz="1200" b="0" i="0" u="none" strike="noStrike" kern="1200" dirty="0">
                <a:solidFill>
                  <a:schemeClr val="tx1"/>
                </a:solidFill>
                <a:effectLst/>
                <a:latin typeface="+mn-lt"/>
                <a:ea typeface="+mn-ea"/>
                <a:cs typeface="+mn-cs"/>
              </a:rPr>
              <a:t> we had 1000+ elk with up to 24 </a:t>
            </a:r>
            <a:r>
              <a:rPr lang="en-US" sz="1200" b="0" i="0" u="none" strike="noStrike" kern="1200" dirty="0" err="1">
                <a:solidFill>
                  <a:schemeClr val="tx1"/>
                </a:solidFill>
                <a:effectLst/>
                <a:latin typeface="+mn-lt"/>
                <a:ea typeface="+mn-ea"/>
                <a:cs typeface="+mn-cs"/>
              </a:rPr>
              <a:t>gps</a:t>
            </a:r>
            <a:r>
              <a:rPr lang="en-US" sz="1200" b="0" i="0" u="none" strike="noStrike" kern="1200" dirty="0">
                <a:solidFill>
                  <a:schemeClr val="tx1"/>
                </a:solidFill>
                <a:effectLst/>
                <a:latin typeface="+mn-lt"/>
                <a:ea typeface="+mn-ea"/>
                <a:cs typeface="+mn-cs"/>
              </a:rPr>
              <a:t> fixes a day that had. </a:t>
            </a:r>
            <a:r>
              <a:rPr lang="en-US" sz="1200" b="0" i="0" u="none" strike="noStrike" kern="1200" dirty="0" err="1">
                <a:solidFill>
                  <a:schemeClr val="tx1"/>
                </a:solidFill>
                <a:effectLst/>
                <a:latin typeface="+mn-lt"/>
                <a:ea typeface="+mn-ea"/>
                <a:cs typeface="+mn-cs"/>
              </a:rPr>
              <a:t>Bc</a:t>
            </a:r>
            <a:r>
              <a:rPr lang="en-US" sz="1200" b="0" i="0" u="none" strike="noStrike" kern="1200" dirty="0">
                <a:solidFill>
                  <a:schemeClr val="tx1"/>
                </a:solidFill>
                <a:effectLst/>
                <a:latin typeface="+mn-lt"/>
                <a:ea typeface="+mn-ea"/>
                <a:cs typeface="+mn-cs"/>
              </a:rPr>
              <a:t> of the size (8m </a:t>
            </a:r>
            <a:r>
              <a:rPr lang="en-US" sz="1200" b="0" i="0" u="none" strike="noStrike" kern="1200" dirty="0" err="1">
                <a:solidFill>
                  <a:schemeClr val="tx1"/>
                </a:solidFill>
                <a:effectLst/>
                <a:latin typeface="+mn-lt"/>
                <a:ea typeface="+mn-ea"/>
                <a:cs typeface="+mn-cs"/>
              </a:rPr>
              <a:t>gps</a:t>
            </a:r>
            <a:r>
              <a:rPr lang="en-US" sz="1200" b="0" i="0" u="none" strike="noStrike" kern="1200" dirty="0">
                <a:solidFill>
                  <a:schemeClr val="tx1"/>
                </a:solidFill>
                <a:effectLst/>
                <a:latin typeface="+mn-lt"/>
                <a:ea typeface="+mn-ea"/>
                <a:cs typeface="+mn-cs"/>
              </a:rPr>
              <a:t>) I again utilized Berkeley’s HPC</a:t>
            </a:r>
          </a:p>
        </p:txBody>
      </p:sp>
      <p:sp>
        <p:nvSpPr>
          <p:cNvPr id="4" name="Slide Number Placeholder 3"/>
          <p:cNvSpPr>
            <a:spLocks noGrp="1"/>
          </p:cNvSpPr>
          <p:nvPr>
            <p:ph type="sldNum" sz="quarter" idx="5"/>
          </p:nvPr>
        </p:nvSpPr>
        <p:spPr/>
        <p:txBody>
          <a:bodyPr/>
          <a:lstStyle/>
          <a:p>
            <a:fld id="{B5F949ED-D8AD-8041-93E2-C7D1A0E50554}" type="slidenum">
              <a:rPr lang="en-US" smtClean="0"/>
              <a:t>74</a:t>
            </a:fld>
            <a:endParaRPr lang="en-US"/>
          </a:p>
        </p:txBody>
      </p:sp>
    </p:spTree>
    <p:extLst>
      <p:ext uri="{BB962C8B-B14F-4D97-AF65-F5344CB8AC3E}">
        <p14:creationId xmlns:p14="http://schemas.microsoft.com/office/powerpoint/2010/main" val="3923282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 the elk spatial data was ready, the next step was to bring together spatial data for all the relevant human land uses in the system</a:t>
            </a:r>
          </a:p>
        </p:txBody>
      </p:sp>
      <p:sp>
        <p:nvSpPr>
          <p:cNvPr id="4" name="Slide Number Placeholder 3"/>
          <p:cNvSpPr>
            <a:spLocks noGrp="1"/>
          </p:cNvSpPr>
          <p:nvPr>
            <p:ph type="sldNum" sz="quarter" idx="5"/>
          </p:nvPr>
        </p:nvSpPr>
        <p:spPr/>
        <p:txBody>
          <a:bodyPr/>
          <a:lstStyle/>
          <a:p>
            <a:fld id="{B5F949ED-D8AD-8041-93E2-C7D1A0E50554}" type="slidenum">
              <a:rPr lang="en-US" smtClean="0"/>
              <a:t>75</a:t>
            </a:fld>
            <a:endParaRPr lang="en-US"/>
          </a:p>
        </p:txBody>
      </p:sp>
    </p:spTree>
    <p:extLst>
      <p:ext uri="{BB962C8B-B14F-4D97-AF65-F5344CB8AC3E}">
        <p14:creationId xmlns:p14="http://schemas.microsoft.com/office/powerpoint/2010/main" val="40951551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used open source land ownership data from the BLM</a:t>
            </a:r>
          </a:p>
        </p:txBody>
      </p:sp>
      <p:sp>
        <p:nvSpPr>
          <p:cNvPr id="4" name="Slide Number Placeholder 3"/>
          <p:cNvSpPr>
            <a:spLocks noGrp="1"/>
          </p:cNvSpPr>
          <p:nvPr>
            <p:ph type="sldNum" sz="quarter" idx="5"/>
          </p:nvPr>
        </p:nvSpPr>
        <p:spPr/>
        <p:txBody>
          <a:bodyPr/>
          <a:lstStyle/>
          <a:p>
            <a:fld id="{B5F949ED-D8AD-8041-93E2-C7D1A0E50554}" type="slidenum">
              <a:rPr lang="en-US" smtClean="0"/>
              <a:t>76</a:t>
            </a:fld>
            <a:endParaRPr lang="en-US"/>
          </a:p>
        </p:txBody>
      </p:sp>
    </p:spTree>
    <p:extLst>
      <p:ext uri="{BB962C8B-B14F-4D97-AF65-F5344CB8AC3E}">
        <p14:creationId xmlns:p14="http://schemas.microsoft.com/office/powerpoint/2010/main" val="12295747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used open source protected area data from the GAP PADUS data from USGS and easement data from Natl conservation easement database</a:t>
            </a:r>
          </a:p>
        </p:txBody>
      </p:sp>
      <p:sp>
        <p:nvSpPr>
          <p:cNvPr id="4" name="Slide Number Placeholder 3"/>
          <p:cNvSpPr>
            <a:spLocks noGrp="1"/>
          </p:cNvSpPr>
          <p:nvPr>
            <p:ph type="sldNum" sz="quarter" idx="5"/>
          </p:nvPr>
        </p:nvSpPr>
        <p:spPr/>
        <p:txBody>
          <a:bodyPr/>
          <a:lstStyle/>
          <a:p>
            <a:fld id="{B5F949ED-D8AD-8041-93E2-C7D1A0E50554}" type="slidenum">
              <a:rPr lang="en-US" smtClean="0"/>
              <a:t>77</a:t>
            </a:fld>
            <a:endParaRPr lang="en-US"/>
          </a:p>
        </p:txBody>
      </p:sp>
    </p:spTree>
    <p:extLst>
      <p:ext uri="{BB962C8B-B14F-4D97-AF65-F5344CB8AC3E}">
        <p14:creationId xmlns:p14="http://schemas.microsoft.com/office/powerpoint/2010/main" val="39720819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Thought not open source, we included data from land grid and report all to identify owners of private land parcels in the 20 or so counties surrounding the GYE</a:t>
            </a:r>
          </a:p>
        </p:txBody>
      </p:sp>
      <p:sp>
        <p:nvSpPr>
          <p:cNvPr id="4" name="Slide Number Placeholder 3"/>
          <p:cNvSpPr>
            <a:spLocks noGrp="1"/>
          </p:cNvSpPr>
          <p:nvPr>
            <p:ph type="sldNum" sz="quarter" idx="5"/>
          </p:nvPr>
        </p:nvSpPr>
        <p:spPr/>
        <p:txBody>
          <a:bodyPr/>
          <a:lstStyle/>
          <a:p>
            <a:fld id="{B5F949ED-D8AD-8041-93E2-C7D1A0E50554}" type="slidenum">
              <a:rPr lang="en-US" smtClean="0"/>
              <a:t>78</a:t>
            </a:fld>
            <a:endParaRPr lang="en-US"/>
          </a:p>
        </p:txBody>
      </p:sp>
    </p:spTree>
    <p:extLst>
      <p:ext uri="{BB962C8B-B14F-4D97-AF65-F5344CB8AC3E}">
        <p14:creationId xmlns:p14="http://schemas.microsoft.com/office/powerpoint/2010/main" val="15366973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estimated fence density using USFS grazing allotment boundaries as well as private parcels.  We validated our approach with visual inspection of high resolution imagery and scaled estimates by our type 1 error rates.</a:t>
            </a:r>
          </a:p>
        </p:txBody>
      </p:sp>
      <p:sp>
        <p:nvSpPr>
          <p:cNvPr id="4" name="Slide Number Placeholder 3"/>
          <p:cNvSpPr>
            <a:spLocks noGrp="1"/>
          </p:cNvSpPr>
          <p:nvPr>
            <p:ph type="sldNum" sz="quarter" idx="5"/>
          </p:nvPr>
        </p:nvSpPr>
        <p:spPr/>
        <p:txBody>
          <a:bodyPr/>
          <a:lstStyle/>
          <a:p>
            <a:fld id="{B5F949ED-D8AD-8041-93E2-C7D1A0E50554}" type="slidenum">
              <a:rPr lang="en-US" smtClean="0"/>
              <a:t>79</a:t>
            </a:fld>
            <a:endParaRPr lang="en-US"/>
          </a:p>
        </p:txBody>
      </p:sp>
    </p:spTree>
    <p:extLst>
      <p:ext uri="{BB962C8B-B14F-4D97-AF65-F5344CB8AC3E}">
        <p14:creationId xmlns:p14="http://schemas.microsoft.com/office/powerpoint/2010/main" val="11056810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calculated road density using US census tiger lines data</a:t>
            </a:r>
          </a:p>
        </p:txBody>
      </p:sp>
      <p:sp>
        <p:nvSpPr>
          <p:cNvPr id="4" name="Slide Number Placeholder 3"/>
          <p:cNvSpPr>
            <a:spLocks noGrp="1"/>
          </p:cNvSpPr>
          <p:nvPr>
            <p:ph type="sldNum" sz="quarter" idx="5"/>
          </p:nvPr>
        </p:nvSpPr>
        <p:spPr/>
        <p:txBody>
          <a:bodyPr/>
          <a:lstStyle/>
          <a:p>
            <a:fld id="{B5F949ED-D8AD-8041-93E2-C7D1A0E50554}" type="slidenum">
              <a:rPr lang="en-US" smtClean="0"/>
              <a:t>80</a:t>
            </a:fld>
            <a:endParaRPr lang="en-US"/>
          </a:p>
        </p:txBody>
      </p:sp>
    </p:spTree>
    <p:extLst>
      <p:ext uri="{BB962C8B-B14F-4D97-AF65-F5344CB8AC3E}">
        <p14:creationId xmlns:p14="http://schemas.microsoft.com/office/powerpoint/2010/main" val="6974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WY Oil and Gas Conservation Commission (</a:t>
            </a:r>
            <a:r>
              <a:rPr lang="en-US" sz="1200" b="0" i="0" u="sng" strike="noStrike" kern="1200" dirty="0">
                <a:solidFill>
                  <a:schemeClr val="tx1"/>
                </a:solidFill>
                <a:effectLst/>
                <a:latin typeface="+mn-lt"/>
                <a:ea typeface="+mn-ea"/>
                <a:cs typeface="+mn-cs"/>
                <a:hlinkClick r:id="rId3"/>
              </a:rPr>
              <a:t>http://pipeline.wyo.gov/legacywogcce.cfm</a:t>
            </a:r>
            <a:r>
              <a:rPr lang="en-US" sz="1200" b="0" i="0" u="none" strike="noStrike" kern="1200" dirty="0">
                <a:solidFill>
                  <a:schemeClr val="tx1"/>
                </a:solidFill>
                <a:effectLst/>
                <a:latin typeface="+mn-lt"/>
                <a:ea typeface="+mn-ea"/>
                <a:cs typeface="+mn-cs"/>
              </a:rPr>
              <a:t>), the MT Board of Oil and Gas (</a:t>
            </a:r>
            <a:r>
              <a:rPr lang="en-US" sz="1200" b="0" i="0" u="sng" strike="noStrike" kern="1200" dirty="0">
                <a:solidFill>
                  <a:schemeClr val="tx1"/>
                </a:solidFill>
                <a:effectLst/>
                <a:latin typeface="+mn-lt"/>
                <a:ea typeface="+mn-ea"/>
                <a:cs typeface="+mn-cs"/>
                <a:hlinkClick r:id="rId4"/>
              </a:rPr>
              <a:t>http://www.bogc.dnrc.mt.gov/gisdata/WellSurface/</a:t>
            </a:r>
            <a:r>
              <a:rPr lang="en-US" sz="1200" b="0" i="0" u="none" strike="noStrike" kern="1200" dirty="0">
                <a:solidFill>
                  <a:schemeClr val="tx1"/>
                </a:solidFill>
                <a:effectLst/>
                <a:latin typeface="+mn-lt"/>
                <a:ea typeface="+mn-ea"/>
                <a:cs typeface="+mn-cs"/>
              </a:rPr>
              <a:t>), United States Wind Turbine Database (</a:t>
            </a:r>
            <a:r>
              <a:rPr lang="en-US" sz="1200" b="0" i="0" u="none" strike="noStrike" kern="1200" dirty="0" err="1">
                <a:solidFill>
                  <a:schemeClr val="tx1"/>
                </a:solidFill>
                <a:effectLst/>
                <a:latin typeface="+mn-lt"/>
                <a:ea typeface="+mn-ea"/>
                <a:cs typeface="+mn-cs"/>
              </a:rPr>
              <a:t>Hoen</a:t>
            </a:r>
            <a:r>
              <a:rPr lang="en-US" sz="1200" b="0" i="0" u="none" strike="noStrike" kern="1200" dirty="0">
                <a:solidFill>
                  <a:schemeClr val="tx1"/>
                </a:solidFill>
                <a:effectLst/>
                <a:latin typeface="+mn-lt"/>
                <a:ea typeface="+mn-ea"/>
                <a:cs typeface="+mn-cs"/>
              </a:rPr>
              <a:t> et al., 2018)</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5F949ED-D8AD-8041-93E2-C7D1A0E50554}" type="slidenum">
              <a:rPr lang="en-US" smtClean="0"/>
              <a:t>81</a:t>
            </a:fld>
            <a:endParaRPr lang="en-US"/>
          </a:p>
        </p:txBody>
      </p:sp>
    </p:spTree>
    <p:extLst>
      <p:ext uri="{BB962C8B-B14F-4D97-AF65-F5344CB8AC3E}">
        <p14:creationId xmlns:p14="http://schemas.microsoft.com/office/powerpoint/2010/main" val="2016815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8</a:t>
            </a:fld>
            <a:endParaRPr lang="en-US"/>
          </a:p>
        </p:txBody>
      </p:sp>
    </p:spTree>
    <p:extLst>
      <p:ext uri="{BB962C8B-B14F-4D97-AF65-F5344CB8AC3E}">
        <p14:creationId xmlns:p14="http://schemas.microsoft.com/office/powerpoint/2010/main" val="22328290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Current building densities via the Microsoft US Building Footprints shapefile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Future building densities via contacting the 20 or so county offices for zoning data and digitizing pdf version.  I should take a second here to mention that we mentored undergraduates throughout this initial data gathering phase that helped us with the digitization and fence density validation</a:t>
            </a:r>
          </a:p>
        </p:txBody>
      </p:sp>
      <p:sp>
        <p:nvSpPr>
          <p:cNvPr id="4" name="Slide Number Placeholder 3"/>
          <p:cNvSpPr>
            <a:spLocks noGrp="1"/>
          </p:cNvSpPr>
          <p:nvPr>
            <p:ph type="sldNum" sz="quarter" idx="5"/>
          </p:nvPr>
        </p:nvSpPr>
        <p:spPr/>
        <p:txBody>
          <a:bodyPr/>
          <a:lstStyle/>
          <a:p>
            <a:fld id="{B5F949ED-D8AD-8041-93E2-C7D1A0E50554}" type="slidenum">
              <a:rPr lang="en-US" smtClean="0"/>
              <a:t>82</a:t>
            </a:fld>
            <a:endParaRPr lang="en-US"/>
          </a:p>
        </p:txBody>
      </p:sp>
    </p:spTree>
    <p:extLst>
      <p:ext uri="{BB962C8B-B14F-4D97-AF65-F5344CB8AC3E}">
        <p14:creationId xmlns:p14="http://schemas.microsoft.com/office/powerpoint/2010/main" val="23581714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Ag from USDA </a:t>
            </a:r>
            <a:r>
              <a:rPr lang="en-US" sz="1200" b="0" i="0" u="none" strike="noStrike" kern="1200" dirty="0" err="1">
                <a:solidFill>
                  <a:schemeClr val="tx1"/>
                </a:solidFill>
                <a:effectLst/>
                <a:latin typeface="+mn-lt"/>
                <a:ea typeface="+mn-ea"/>
                <a:cs typeface="+mn-cs"/>
              </a:rPr>
              <a:t>cropscape</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5F949ED-D8AD-8041-93E2-C7D1A0E50554}" type="slidenum">
              <a:rPr lang="en-US" smtClean="0"/>
              <a:t>83</a:t>
            </a:fld>
            <a:endParaRPr lang="en-US"/>
          </a:p>
        </p:txBody>
      </p:sp>
    </p:spTree>
    <p:extLst>
      <p:ext uri="{BB962C8B-B14F-4D97-AF65-F5344CB8AC3E}">
        <p14:creationId xmlns:p14="http://schemas.microsoft.com/office/powerpoint/2010/main" val="22104126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Bureau of Land Management Rangeland Administration System (</a:t>
            </a:r>
            <a:r>
              <a:rPr lang="en-US" sz="1200" b="0" i="0" u="sng" strike="noStrike" kern="1200" dirty="0">
                <a:solidFill>
                  <a:schemeClr val="tx1"/>
                </a:solidFill>
                <a:effectLst/>
                <a:latin typeface="+mn-lt"/>
                <a:ea typeface="+mn-ea"/>
                <a:cs typeface="+mn-cs"/>
                <a:hlinkClick r:id="rId3"/>
              </a:rPr>
              <a:t>https://reports.blm.gov/reports/RAS</a:t>
            </a:r>
            <a:r>
              <a:rPr lang="en-US" sz="1200" b="0" i="0" u="none" strike="noStrike" kern="1200" dirty="0">
                <a:solidFill>
                  <a:schemeClr val="tx1"/>
                </a:solidFill>
                <a:effectLst/>
                <a:latin typeface="+mn-lt"/>
                <a:ea typeface="+mn-ea"/>
                <a:cs typeface="+mn-cs"/>
              </a:rPr>
              <a:t>) and individual US Forest Service Forest offices</a:t>
            </a:r>
          </a:p>
        </p:txBody>
      </p:sp>
      <p:sp>
        <p:nvSpPr>
          <p:cNvPr id="4" name="Slide Number Placeholder 3"/>
          <p:cNvSpPr>
            <a:spLocks noGrp="1"/>
          </p:cNvSpPr>
          <p:nvPr>
            <p:ph type="sldNum" sz="quarter" idx="5"/>
          </p:nvPr>
        </p:nvSpPr>
        <p:spPr/>
        <p:txBody>
          <a:bodyPr/>
          <a:lstStyle/>
          <a:p>
            <a:fld id="{B5F949ED-D8AD-8041-93E2-C7D1A0E50554}" type="slidenum">
              <a:rPr lang="en-US" smtClean="0"/>
              <a:t>84</a:t>
            </a:fld>
            <a:endParaRPr lang="en-US"/>
          </a:p>
        </p:txBody>
      </p:sp>
    </p:spTree>
    <p:extLst>
      <p:ext uri="{BB962C8B-B14F-4D97-AF65-F5344CB8AC3E}">
        <p14:creationId xmlns:p14="http://schemas.microsoft.com/office/powerpoint/2010/main" val="41894361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 acquiring all the spatial data we had a massive data wrangling effort in which we had transform all the imagery to the same extent, raster or vectorize it, depending on the type of calculation we were performing and only then could we actually layer the seasonal ranges on top and extract all the values we wanted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lot of this work was done using ArcGIS, but could just have easily been accomplished in QGIS.  What wrangling we did not use Arc for we conducted in R, and all the calculation were done in R.</a:t>
            </a:r>
          </a:p>
        </p:txBody>
      </p:sp>
      <p:sp>
        <p:nvSpPr>
          <p:cNvPr id="4" name="Slide Number Placeholder 3"/>
          <p:cNvSpPr>
            <a:spLocks noGrp="1"/>
          </p:cNvSpPr>
          <p:nvPr>
            <p:ph type="sldNum" sz="quarter" idx="5"/>
          </p:nvPr>
        </p:nvSpPr>
        <p:spPr/>
        <p:txBody>
          <a:bodyPr/>
          <a:lstStyle/>
          <a:p>
            <a:fld id="{B5F949ED-D8AD-8041-93E2-C7D1A0E50554}" type="slidenum">
              <a:rPr lang="en-US" smtClean="0"/>
              <a:t>85</a:t>
            </a:fld>
            <a:endParaRPr lang="en-US"/>
          </a:p>
        </p:txBody>
      </p:sp>
    </p:spTree>
    <p:extLst>
      <p:ext uri="{BB962C8B-B14F-4D97-AF65-F5344CB8AC3E}">
        <p14:creationId xmlns:p14="http://schemas.microsoft.com/office/powerpoint/2010/main" val="11378857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results, but I’ll stick the those shown in our two main visualization</a:t>
            </a:r>
          </a:p>
        </p:txBody>
      </p:sp>
      <p:sp>
        <p:nvSpPr>
          <p:cNvPr id="4" name="Slide Number Placeholder 3"/>
          <p:cNvSpPr>
            <a:spLocks noGrp="1"/>
          </p:cNvSpPr>
          <p:nvPr>
            <p:ph type="sldNum" sz="quarter" idx="5"/>
          </p:nvPr>
        </p:nvSpPr>
        <p:spPr/>
        <p:txBody>
          <a:bodyPr/>
          <a:lstStyle/>
          <a:p>
            <a:fld id="{B5F949ED-D8AD-8041-93E2-C7D1A0E50554}" type="slidenum">
              <a:rPr lang="en-US" smtClean="0"/>
              <a:t>86</a:t>
            </a:fld>
            <a:endParaRPr lang="en-US"/>
          </a:p>
        </p:txBody>
      </p:sp>
    </p:spTree>
    <p:extLst>
      <p:ext uri="{BB962C8B-B14F-4D97-AF65-F5344CB8AC3E}">
        <p14:creationId xmlns:p14="http://schemas.microsoft.com/office/powerpoint/2010/main" val="39112567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 the </a:t>
            </a:r>
            <a:r>
              <a:rPr lang="en-US" dirty="0" err="1"/>
              <a:t>exent</a:t>
            </a:r>
            <a:r>
              <a:rPr lang="en-US" dirty="0"/>
              <a:t> of our data across the GYE and highlights some of the </a:t>
            </a:r>
            <a:r>
              <a:rPr lang="en-US" dirty="0" err="1"/>
              <a:t>anthropogent</a:t>
            </a:r>
            <a:r>
              <a:rPr lang="en-US" dirty="0"/>
              <a:t> threats. the variety threats faced in different regions </a:t>
            </a:r>
            <a:r>
              <a:rPr lang="en-US" dirty="0" err="1"/>
              <a:t>unforuntaely</a:t>
            </a:r>
            <a:r>
              <a:rPr lang="en-US" dirty="0"/>
              <a:t> means there is not going to be one solution that can solve all the problems, we need more localized plans that harmonize with the state and national plans if we want to protect this charismatic elk migrations</a:t>
            </a:r>
          </a:p>
          <a:p>
            <a:endParaRPr lang="en-US" dirty="0"/>
          </a:p>
          <a:p>
            <a:r>
              <a:rPr lang="en-US" dirty="0"/>
              <a:t>Just focusing on a couple of the panels here, looking at c we can see the area in the middle there has a really high number of land owners which could make projects like conservation easements more </a:t>
            </a:r>
            <a:r>
              <a:rPr lang="en-US" dirty="0" err="1"/>
              <a:t>diffucilt</a:t>
            </a:r>
            <a:endParaRPr lang="en-US" dirty="0"/>
          </a:p>
          <a:p>
            <a:endParaRPr lang="en-US" dirty="0"/>
          </a:p>
          <a:p>
            <a:r>
              <a:rPr lang="en-US" dirty="0"/>
              <a:t>Looking at panel f, we see the most of the ranges fall into counties that are not zoned, which means there is no limit to building, which we know negatively </a:t>
            </a:r>
            <a:r>
              <a:rPr lang="en-US" dirty="0" err="1"/>
              <a:t>imapct</a:t>
            </a:r>
            <a:r>
              <a:rPr lang="en-US" dirty="0"/>
              <a:t> the movement of migratory ungulates</a:t>
            </a:r>
          </a:p>
        </p:txBody>
      </p:sp>
      <p:sp>
        <p:nvSpPr>
          <p:cNvPr id="4" name="Slide Number Placeholder 3"/>
          <p:cNvSpPr>
            <a:spLocks noGrp="1"/>
          </p:cNvSpPr>
          <p:nvPr>
            <p:ph type="sldNum" sz="quarter" idx="5"/>
          </p:nvPr>
        </p:nvSpPr>
        <p:spPr/>
        <p:txBody>
          <a:bodyPr/>
          <a:lstStyle/>
          <a:p>
            <a:fld id="{B5F949ED-D8AD-8041-93E2-C7D1A0E50554}" type="slidenum">
              <a:rPr lang="en-US" smtClean="0"/>
              <a:t>87</a:t>
            </a:fld>
            <a:endParaRPr lang="en-US"/>
          </a:p>
        </p:txBody>
      </p:sp>
    </p:spTree>
    <p:extLst>
      <p:ext uri="{BB962C8B-B14F-4D97-AF65-F5344CB8AC3E}">
        <p14:creationId xmlns:p14="http://schemas.microsoft.com/office/powerpoint/2010/main" val="29279622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really highlights just how much cooperation is needed—elk spend there time in a </a:t>
            </a:r>
            <a:r>
              <a:rPr lang="en-US" dirty="0" err="1"/>
              <a:t>multiude</a:t>
            </a:r>
            <a:r>
              <a:rPr lang="en-US" dirty="0"/>
              <a:t> of management regimes, and depending on the season much of the time they are in unprotected lands.  Goes back to the point that PAs alone are not the solutions</a:t>
            </a:r>
          </a:p>
        </p:txBody>
      </p:sp>
      <p:sp>
        <p:nvSpPr>
          <p:cNvPr id="4" name="Slide Number Placeholder 3"/>
          <p:cNvSpPr>
            <a:spLocks noGrp="1"/>
          </p:cNvSpPr>
          <p:nvPr>
            <p:ph type="sldNum" sz="quarter" idx="5"/>
          </p:nvPr>
        </p:nvSpPr>
        <p:spPr/>
        <p:txBody>
          <a:bodyPr/>
          <a:lstStyle/>
          <a:p>
            <a:fld id="{B5F949ED-D8AD-8041-93E2-C7D1A0E50554}" type="slidenum">
              <a:rPr lang="en-US" smtClean="0"/>
              <a:t>88</a:t>
            </a:fld>
            <a:endParaRPr lang="en-US"/>
          </a:p>
        </p:txBody>
      </p:sp>
    </p:spTree>
    <p:extLst>
      <p:ext uri="{BB962C8B-B14F-4D97-AF65-F5344CB8AC3E}">
        <p14:creationId xmlns:p14="http://schemas.microsoft.com/office/powerpoint/2010/main" val="40283675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more straight forward then the first project I showcased as it was a layering project, but it still depended on a whole bunch of open source data and computation tools </a:t>
            </a:r>
          </a:p>
          <a:p>
            <a:endParaRPr lang="en-US" dirty="0"/>
          </a:p>
          <a:p>
            <a:r>
              <a:rPr lang="en-US" dirty="0"/>
              <a:t>Anyways, happy to take any questions now!</a:t>
            </a:r>
          </a:p>
        </p:txBody>
      </p:sp>
      <p:sp>
        <p:nvSpPr>
          <p:cNvPr id="4" name="Slide Number Placeholder 3"/>
          <p:cNvSpPr>
            <a:spLocks noGrp="1"/>
          </p:cNvSpPr>
          <p:nvPr>
            <p:ph type="sldNum" sz="quarter" idx="5"/>
          </p:nvPr>
        </p:nvSpPr>
        <p:spPr/>
        <p:txBody>
          <a:bodyPr/>
          <a:lstStyle/>
          <a:p>
            <a:fld id="{B5F949ED-D8AD-8041-93E2-C7D1A0E50554}" type="slidenum">
              <a:rPr lang="en-US" smtClean="0"/>
              <a:t>89</a:t>
            </a:fld>
            <a:endParaRPr lang="en-US"/>
          </a:p>
        </p:txBody>
      </p:sp>
    </p:spTree>
    <p:extLst>
      <p:ext uri="{BB962C8B-B14F-4D97-AF65-F5344CB8AC3E}">
        <p14:creationId xmlns:p14="http://schemas.microsoft.com/office/powerpoint/2010/main" val="220633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senior year, and the summer after I graduated I worked in Wayne Getz’s lab.  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9</a:t>
            </a:fld>
            <a:endParaRPr lang="en-US"/>
          </a:p>
        </p:txBody>
      </p:sp>
    </p:spTree>
    <p:extLst>
      <p:ext uri="{BB962C8B-B14F-4D97-AF65-F5344CB8AC3E}">
        <p14:creationId xmlns:p14="http://schemas.microsoft.com/office/powerpoint/2010/main" val="205230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AE97728-0F36-7B42-8CEA-720C7B662798}"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66263161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89083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971877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359548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046124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68937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130394-5523-0643-A41B-6C1809EDE9EB}" type="datetimeFigureOut">
              <a:rPr lang="en-US" smtClean="0"/>
              <a:t>11/16/21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21493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130394-5523-0643-A41B-6C1809EDE9EB}" type="datetimeFigureOut">
              <a:rPr lang="en-US" smtClean="0"/>
              <a:t>11/16/21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104151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30394-5523-0643-A41B-6C1809EDE9EB}" type="datetimeFigureOut">
              <a:rPr lang="en-US" smtClean="0"/>
              <a:t>11/16/21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929057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7912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328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AE97728-0F36-7B42-8CEA-720C7B662798}"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60733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8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8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jpeg"/></Relationships>
</file>

<file path=ppt/slides/_rels/slide8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jpeg"/></Relationships>
</file>

<file path=ppt/slides/_rels/slide8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0A24-2293-9947-8194-841A16F76ED7}"/>
              </a:ext>
            </a:extLst>
          </p:cNvPr>
          <p:cNvSpPr>
            <a:spLocks noGrp="1"/>
          </p:cNvSpPr>
          <p:nvPr>
            <p:ph type="ctrTitle"/>
          </p:nvPr>
        </p:nvSpPr>
        <p:spPr/>
        <p:txBody>
          <a:bodyPr>
            <a:noAutofit/>
          </a:bodyPr>
          <a:lstStyle/>
          <a:p>
            <a:r>
              <a:rPr lang="en-US" sz="5400" dirty="0"/>
              <a:t>NREL Geospatial Research Scientist Interview</a:t>
            </a:r>
          </a:p>
        </p:txBody>
      </p:sp>
      <p:sp>
        <p:nvSpPr>
          <p:cNvPr id="3" name="Subtitle 2">
            <a:extLst>
              <a:ext uri="{FF2B5EF4-FFF2-40B4-BE49-F238E27FC236}">
                <a16:creationId xmlns:a16="http://schemas.microsoft.com/office/drawing/2014/main" id="{8BC81007-1647-374C-A58D-220FBE7FADB5}"/>
              </a:ext>
            </a:extLst>
          </p:cNvPr>
          <p:cNvSpPr>
            <a:spLocks noGrp="1"/>
          </p:cNvSpPr>
          <p:nvPr>
            <p:ph type="subTitle" idx="1"/>
          </p:nvPr>
        </p:nvSpPr>
        <p:spPr/>
        <p:txBody>
          <a:bodyPr>
            <a:normAutofit/>
          </a:bodyPr>
          <a:lstStyle/>
          <a:p>
            <a:r>
              <a:rPr lang="en-US" sz="4800" dirty="0"/>
              <a:t>Gabe Zuckerman</a:t>
            </a:r>
          </a:p>
        </p:txBody>
      </p:sp>
    </p:spTree>
    <p:extLst>
      <p:ext uri="{BB962C8B-B14F-4D97-AF65-F5344CB8AC3E}">
        <p14:creationId xmlns:p14="http://schemas.microsoft.com/office/powerpoint/2010/main" val="1745065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1320705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9" name="Main graphic">
            <a:extLst>
              <a:ext uri="{FF2B5EF4-FFF2-40B4-BE49-F238E27FC236}">
                <a16:creationId xmlns:a16="http://schemas.microsoft.com/office/drawing/2014/main" id="{99DA3E4D-3F3C-5746-A8CB-467CA7915E99}"/>
              </a:ext>
            </a:extLst>
          </p:cNvPr>
          <p:cNvPicPr/>
          <p:nvPr/>
        </p:nvPicPr>
        <p:blipFill>
          <a:blip r:embed="rId5"/>
          <a:stretch/>
        </p:blipFill>
        <p:spPr>
          <a:xfrm>
            <a:off x="6922680" y="1451170"/>
            <a:ext cx="3897720" cy="3809880"/>
          </a:xfrm>
          <a:prstGeom prst="rect">
            <a:avLst/>
          </a:prstGeom>
          <a:ln w="25400">
            <a:solidFill>
              <a:schemeClr val="tx1"/>
            </a:solidFill>
          </a:ln>
        </p:spPr>
      </p:pic>
      <p:sp>
        <p:nvSpPr>
          <p:cNvPr id="10" name="TextBox 9">
            <a:extLst>
              <a:ext uri="{FF2B5EF4-FFF2-40B4-BE49-F238E27FC236}">
                <a16:creationId xmlns:a16="http://schemas.microsoft.com/office/drawing/2014/main" id="{029078FB-B07C-AC4F-90A0-C6F0B4C534F8}"/>
              </a:ext>
            </a:extLst>
          </p:cNvPr>
          <p:cNvSpPr txBox="1"/>
          <p:nvPr/>
        </p:nvSpPr>
        <p:spPr>
          <a:xfrm>
            <a:off x="6921502" y="5453022"/>
            <a:ext cx="2618666" cy="369332"/>
          </a:xfrm>
          <a:prstGeom prst="rect">
            <a:avLst/>
          </a:prstGeom>
          <a:noFill/>
        </p:spPr>
        <p:txBody>
          <a:bodyPr wrap="none" rtlCol="0">
            <a:spAutoFit/>
          </a:bodyPr>
          <a:lstStyle/>
          <a:p>
            <a:r>
              <a:rPr lang="en-US" dirty="0"/>
              <a:t>From </a:t>
            </a:r>
            <a:r>
              <a:rPr lang="en-US" dirty="0" err="1"/>
              <a:t>Rickbeil</a:t>
            </a:r>
            <a:r>
              <a:rPr lang="en-US" dirty="0"/>
              <a:t> et al. 2019</a:t>
            </a:r>
          </a:p>
        </p:txBody>
      </p:sp>
    </p:spTree>
    <p:extLst>
      <p:ext uri="{BB962C8B-B14F-4D97-AF65-F5344CB8AC3E}">
        <p14:creationId xmlns:p14="http://schemas.microsoft.com/office/powerpoint/2010/main" val="40254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Overview</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48013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Overview</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r>
              <a:rPr lang="en-US" dirty="0"/>
              <a:t>Use WTK data to examine wind speed variability</a:t>
            </a:r>
          </a:p>
          <a:p>
            <a:r>
              <a:rPr lang="en-US" dirty="0"/>
              <a:t>Focus on diurnal and monthly temporal scales</a:t>
            </a:r>
          </a:p>
          <a:p>
            <a:r>
              <a:rPr lang="en-US" dirty="0"/>
              <a:t>Pilot the analysis on a single location, but write the code so that it could be scaled up</a:t>
            </a:r>
          </a:p>
        </p:txBody>
      </p:sp>
    </p:spTree>
    <p:extLst>
      <p:ext uri="{BB962C8B-B14F-4D97-AF65-F5344CB8AC3E}">
        <p14:creationId xmlns:p14="http://schemas.microsoft.com/office/powerpoint/2010/main" val="2974573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p:txBody>
      </p:sp>
    </p:spTree>
    <p:extLst>
      <p:ext uri="{BB962C8B-B14F-4D97-AF65-F5344CB8AC3E}">
        <p14:creationId xmlns:p14="http://schemas.microsoft.com/office/powerpoint/2010/main" val="1859777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p:txBody>
      </p:sp>
    </p:spTree>
    <p:extLst>
      <p:ext uri="{BB962C8B-B14F-4D97-AF65-F5344CB8AC3E}">
        <p14:creationId xmlns:p14="http://schemas.microsoft.com/office/powerpoint/2010/main" val="3272019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p:txBody>
      </p:sp>
    </p:spTree>
    <p:extLst>
      <p:ext uri="{BB962C8B-B14F-4D97-AF65-F5344CB8AC3E}">
        <p14:creationId xmlns:p14="http://schemas.microsoft.com/office/powerpoint/2010/main" val="3044016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a:p>
            <a:pPr marL="457200" indent="-457200">
              <a:buFont typeface="+mj-lt"/>
              <a:buAutoNum type="arabicPeriod"/>
            </a:pPr>
            <a:r>
              <a:rPr lang="en-US" dirty="0"/>
              <a:t>Functionalize code</a:t>
            </a:r>
          </a:p>
        </p:txBody>
      </p:sp>
    </p:spTree>
    <p:extLst>
      <p:ext uri="{BB962C8B-B14F-4D97-AF65-F5344CB8AC3E}">
        <p14:creationId xmlns:p14="http://schemas.microsoft.com/office/powerpoint/2010/main" val="2258908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pic>
        <p:nvPicPr>
          <p:cNvPr id="7" name="Content Placeholder 6">
            <a:extLst>
              <a:ext uri="{FF2B5EF4-FFF2-40B4-BE49-F238E27FC236}">
                <a16:creationId xmlns:a16="http://schemas.microsoft.com/office/drawing/2014/main" id="{36ACC5D1-4D6E-F944-A6DA-3B0542AA574C}"/>
              </a:ext>
            </a:extLst>
          </p:cNvPr>
          <p:cNvPicPr>
            <a:picLocks noGrp="1" noChangeAspect="1"/>
          </p:cNvPicPr>
          <p:nvPr>
            <p:ph idx="1"/>
          </p:nvPr>
        </p:nvPicPr>
        <p:blipFill>
          <a:blip r:embed="rId3"/>
          <a:stretch>
            <a:fillRect/>
          </a:stretch>
        </p:blipFill>
        <p:spPr>
          <a:xfrm>
            <a:off x="1371600" y="2171700"/>
            <a:ext cx="4856804" cy="3581400"/>
          </a:xfrm>
        </p:spPr>
      </p:pic>
      <p:sp>
        <p:nvSpPr>
          <p:cNvPr id="5" name="TextBox 4">
            <a:extLst>
              <a:ext uri="{FF2B5EF4-FFF2-40B4-BE49-F238E27FC236}">
                <a16:creationId xmlns:a16="http://schemas.microsoft.com/office/drawing/2014/main" id="{A36CEDA6-3EE9-1040-A2A3-5756A1D4D22B}"/>
              </a:ext>
            </a:extLst>
          </p:cNvPr>
          <p:cNvSpPr txBox="1"/>
          <p:nvPr/>
        </p:nvSpPr>
        <p:spPr>
          <a:xfrm>
            <a:off x="7021286" y="1525369"/>
            <a:ext cx="3951514" cy="646331"/>
          </a:xfrm>
          <a:prstGeom prst="rect">
            <a:avLst/>
          </a:prstGeom>
          <a:noFill/>
        </p:spPr>
        <p:txBody>
          <a:bodyPr wrap="square" rtlCol="0">
            <a:spAutoFit/>
          </a:bodyPr>
          <a:lstStyle/>
          <a:p>
            <a:r>
              <a:rPr lang="en-US" dirty="0"/>
              <a:t>1. Familiarize myself with the data</a:t>
            </a:r>
          </a:p>
          <a:p>
            <a:endParaRPr lang="en-US" dirty="0"/>
          </a:p>
        </p:txBody>
      </p:sp>
    </p:spTree>
    <p:extLst>
      <p:ext uri="{BB962C8B-B14F-4D97-AF65-F5344CB8AC3E}">
        <p14:creationId xmlns:p14="http://schemas.microsoft.com/office/powerpoint/2010/main" val="2584298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6400801" y="1525369"/>
            <a:ext cx="4572000" cy="923330"/>
          </a:xfrm>
          <a:prstGeom prst="rect">
            <a:avLst/>
          </a:prstGeom>
          <a:noFill/>
        </p:spPr>
        <p:txBody>
          <a:bodyPr wrap="square" rtlCol="0">
            <a:spAutoFit/>
          </a:bodyPr>
          <a:lstStyle/>
          <a:p>
            <a:r>
              <a:rPr lang="en-US" dirty="0"/>
              <a:t>2. Lit review to understand variability metrics</a:t>
            </a:r>
          </a:p>
          <a:p>
            <a:endParaRPr lang="en-US" dirty="0"/>
          </a:p>
          <a:p>
            <a:endParaRPr lang="en-US" dirty="0"/>
          </a:p>
        </p:txBody>
      </p:sp>
      <p:pic>
        <p:nvPicPr>
          <p:cNvPr id="6" name="Picture 5">
            <a:extLst>
              <a:ext uri="{FF2B5EF4-FFF2-40B4-BE49-F238E27FC236}">
                <a16:creationId xmlns:a16="http://schemas.microsoft.com/office/drawing/2014/main" id="{25365D0F-D74A-9A44-AA54-60A64057EF4F}"/>
              </a:ext>
            </a:extLst>
          </p:cNvPr>
          <p:cNvPicPr>
            <a:picLocks noChangeAspect="1"/>
          </p:cNvPicPr>
          <p:nvPr/>
        </p:nvPicPr>
        <p:blipFill>
          <a:blip r:embed="rId3"/>
          <a:stretch>
            <a:fillRect/>
          </a:stretch>
        </p:blipFill>
        <p:spPr>
          <a:xfrm>
            <a:off x="1781590" y="2896448"/>
            <a:ext cx="6577509" cy="2360503"/>
          </a:xfrm>
          <a:prstGeom prst="rect">
            <a:avLst/>
          </a:prstGeom>
        </p:spPr>
      </p:pic>
      <p:sp>
        <p:nvSpPr>
          <p:cNvPr id="4" name="Content Placeholder 3">
            <a:extLst>
              <a:ext uri="{FF2B5EF4-FFF2-40B4-BE49-F238E27FC236}">
                <a16:creationId xmlns:a16="http://schemas.microsoft.com/office/drawing/2014/main" id="{9A3ACCC4-B28C-CF46-9922-B0D1F28A199E}"/>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831027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sp>
        <p:nvSpPr>
          <p:cNvPr id="8" name="Content Placeholder 7">
            <a:extLst>
              <a:ext uri="{FF2B5EF4-FFF2-40B4-BE49-F238E27FC236}">
                <a16:creationId xmlns:a16="http://schemas.microsoft.com/office/drawing/2014/main" id="{3FAA5BFF-D449-4842-A87B-28FEE9204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11486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Exploratory analysis</a:t>
            </a:r>
          </a:p>
          <a:p>
            <a:endParaRPr lang="en-US" dirty="0"/>
          </a:p>
          <a:p>
            <a:endParaRPr lang="en-US" dirty="0"/>
          </a:p>
        </p:txBody>
      </p:sp>
      <p:pic>
        <p:nvPicPr>
          <p:cNvPr id="7" name="Content Placeholder 6">
            <a:extLst>
              <a:ext uri="{FF2B5EF4-FFF2-40B4-BE49-F238E27FC236}">
                <a16:creationId xmlns:a16="http://schemas.microsoft.com/office/drawing/2014/main" id="{45AD7BC9-C8AB-AA4A-A5AB-E4B3AD8F082E}"/>
              </a:ext>
            </a:extLst>
          </p:cNvPr>
          <p:cNvPicPr>
            <a:picLocks noGrp="1" noChangeAspect="1"/>
          </p:cNvPicPr>
          <p:nvPr>
            <p:ph idx="1"/>
          </p:nvPr>
        </p:nvPicPr>
        <p:blipFill>
          <a:blip r:embed="rId3"/>
          <a:stretch>
            <a:fillRect/>
          </a:stretch>
        </p:blipFill>
        <p:spPr>
          <a:xfrm>
            <a:off x="1525776" y="3353332"/>
            <a:ext cx="5141724" cy="3384871"/>
          </a:xfrm>
        </p:spPr>
      </p:pic>
      <p:pic>
        <p:nvPicPr>
          <p:cNvPr id="9" name="Picture 8">
            <a:extLst>
              <a:ext uri="{FF2B5EF4-FFF2-40B4-BE49-F238E27FC236}">
                <a16:creationId xmlns:a16="http://schemas.microsoft.com/office/drawing/2014/main" id="{28AC5F77-C941-D24A-AD8C-DC7BFC2A8521}"/>
              </a:ext>
            </a:extLst>
          </p:cNvPr>
          <p:cNvPicPr>
            <a:picLocks noChangeAspect="1"/>
          </p:cNvPicPr>
          <p:nvPr/>
        </p:nvPicPr>
        <p:blipFill>
          <a:blip r:embed="rId4"/>
          <a:stretch>
            <a:fillRect/>
          </a:stretch>
        </p:blipFill>
        <p:spPr>
          <a:xfrm>
            <a:off x="6362700" y="2645815"/>
            <a:ext cx="5067300" cy="3213100"/>
          </a:xfrm>
          <a:prstGeom prst="rect">
            <a:avLst/>
          </a:prstGeom>
        </p:spPr>
      </p:pic>
    </p:spTree>
    <p:extLst>
      <p:ext uri="{BB962C8B-B14F-4D97-AF65-F5344CB8AC3E}">
        <p14:creationId xmlns:p14="http://schemas.microsoft.com/office/powerpoint/2010/main" val="2998851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spTree>
    <p:extLst>
      <p:ext uri="{BB962C8B-B14F-4D97-AF65-F5344CB8AC3E}">
        <p14:creationId xmlns:p14="http://schemas.microsoft.com/office/powerpoint/2010/main" val="2485489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pic>
        <p:nvPicPr>
          <p:cNvPr id="6" name="Picture 5">
            <a:extLst>
              <a:ext uri="{FF2B5EF4-FFF2-40B4-BE49-F238E27FC236}">
                <a16:creationId xmlns:a16="http://schemas.microsoft.com/office/drawing/2014/main" id="{4B2CBD50-46D7-594A-90FB-474049F68749}"/>
              </a:ext>
            </a:extLst>
          </p:cNvPr>
          <p:cNvPicPr>
            <a:picLocks noChangeAspect="1"/>
          </p:cNvPicPr>
          <p:nvPr/>
        </p:nvPicPr>
        <p:blipFill>
          <a:blip r:embed="rId4"/>
          <a:stretch>
            <a:fillRect/>
          </a:stretch>
        </p:blipFill>
        <p:spPr>
          <a:xfrm>
            <a:off x="3902064" y="2911088"/>
            <a:ext cx="6683829" cy="2996428"/>
          </a:xfrm>
          <a:prstGeom prst="rect">
            <a:avLst/>
          </a:prstGeom>
        </p:spPr>
      </p:pic>
    </p:spTree>
    <p:extLst>
      <p:ext uri="{BB962C8B-B14F-4D97-AF65-F5344CB8AC3E}">
        <p14:creationId xmlns:p14="http://schemas.microsoft.com/office/powerpoint/2010/main" val="3544443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spTree>
    <p:extLst>
      <p:ext uri="{BB962C8B-B14F-4D97-AF65-F5344CB8AC3E}">
        <p14:creationId xmlns:p14="http://schemas.microsoft.com/office/powerpoint/2010/main" val="2840188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pic>
        <p:nvPicPr>
          <p:cNvPr id="15" name="Picture 14">
            <a:extLst>
              <a:ext uri="{FF2B5EF4-FFF2-40B4-BE49-F238E27FC236}">
                <a16:creationId xmlns:a16="http://schemas.microsoft.com/office/drawing/2014/main" id="{20289EBF-5657-434C-BF62-F661F81720D3}"/>
              </a:ext>
            </a:extLst>
          </p:cNvPr>
          <p:cNvPicPr>
            <a:picLocks noChangeAspect="1"/>
          </p:cNvPicPr>
          <p:nvPr/>
        </p:nvPicPr>
        <p:blipFill>
          <a:blip r:embed="rId4"/>
          <a:stretch>
            <a:fillRect/>
          </a:stretch>
        </p:blipFill>
        <p:spPr>
          <a:xfrm>
            <a:off x="6530733" y="3429000"/>
            <a:ext cx="5168900" cy="3035300"/>
          </a:xfrm>
          <a:prstGeom prst="rect">
            <a:avLst/>
          </a:prstGeom>
        </p:spPr>
      </p:pic>
    </p:spTree>
    <p:extLst>
      <p:ext uri="{BB962C8B-B14F-4D97-AF65-F5344CB8AC3E}">
        <p14:creationId xmlns:p14="http://schemas.microsoft.com/office/powerpoint/2010/main" val="1556691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01082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4"/>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2580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Tree>
    <p:extLst>
      <p:ext uri="{BB962C8B-B14F-4D97-AF65-F5344CB8AC3E}">
        <p14:creationId xmlns:p14="http://schemas.microsoft.com/office/powerpoint/2010/main" val="981008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4987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DCFE5489-49F8-C941-925A-0CD7CB44D569}"/>
              </a:ext>
            </a:extLst>
          </p:cNvPr>
          <p:cNvPicPr>
            <a:picLocks noChangeAspect="1"/>
          </p:cNvPicPr>
          <p:nvPr/>
        </p:nvPicPr>
        <p:blipFill>
          <a:blip r:embed="rId3"/>
          <a:stretch>
            <a:fillRect/>
          </a:stretch>
        </p:blipFill>
        <p:spPr>
          <a:xfrm>
            <a:off x="3467100" y="2286000"/>
            <a:ext cx="5257800" cy="3352800"/>
          </a:xfrm>
          <a:prstGeom prst="rect">
            <a:avLst/>
          </a:prstGeom>
        </p:spPr>
      </p:pic>
    </p:spTree>
    <p:extLst>
      <p:ext uri="{BB962C8B-B14F-4D97-AF65-F5344CB8AC3E}">
        <p14:creationId xmlns:p14="http://schemas.microsoft.com/office/powerpoint/2010/main" val="1398697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4" name="Picture 3">
            <a:extLst>
              <a:ext uri="{FF2B5EF4-FFF2-40B4-BE49-F238E27FC236}">
                <a16:creationId xmlns:a16="http://schemas.microsoft.com/office/drawing/2014/main" id="{FBE1C644-1EC9-D84F-8031-ECB2BA492A09}"/>
              </a:ext>
            </a:extLst>
          </p:cNvPr>
          <p:cNvPicPr>
            <a:picLocks noChangeAspect="1"/>
          </p:cNvPicPr>
          <p:nvPr/>
        </p:nvPicPr>
        <p:blipFill>
          <a:blip r:embed="rId3"/>
          <a:stretch>
            <a:fillRect/>
          </a:stretch>
        </p:blipFill>
        <p:spPr>
          <a:xfrm>
            <a:off x="1626508" y="2334986"/>
            <a:ext cx="3898900" cy="914400"/>
          </a:xfrm>
          <a:prstGeom prst="rect">
            <a:avLst/>
          </a:prstGeom>
        </p:spPr>
      </p:pic>
      <p:sp>
        <p:nvSpPr>
          <p:cNvPr id="6" name="Content Placeholder 5">
            <a:extLst>
              <a:ext uri="{FF2B5EF4-FFF2-40B4-BE49-F238E27FC236}">
                <a16:creationId xmlns:a16="http://schemas.microsoft.com/office/drawing/2014/main" id="{7FA56F7C-3A55-9944-8E7B-C2EA73FE39A8}"/>
              </a:ext>
            </a:extLst>
          </p:cNvPr>
          <p:cNvSpPr>
            <a:spLocks noGrp="1"/>
          </p:cNvSpPr>
          <p:nvPr>
            <p:ph idx="1"/>
          </p:nvPr>
        </p:nvSpPr>
        <p:spPr>
          <a:xfrm>
            <a:off x="2590800" y="7511143"/>
            <a:ext cx="9601200" cy="3581400"/>
          </a:xfrm>
        </p:spPr>
        <p:txBody>
          <a:bodyPr/>
          <a:lstStyle/>
          <a:p>
            <a:pPr marL="0" indent="0">
              <a:buNone/>
            </a:pPr>
            <a:endParaRPr lang="en-US" dirty="0"/>
          </a:p>
        </p:txBody>
      </p:sp>
    </p:spTree>
    <p:extLst>
      <p:ext uri="{BB962C8B-B14F-4D97-AF65-F5344CB8AC3E}">
        <p14:creationId xmlns:p14="http://schemas.microsoft.com/office/powerpoint/2010/main" val="531302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EFE0AC15-9527-4E4D-973C-EC2BF1125ACA}"/>
              </a:ext>
            </a:extLst>
          </p:cNvPr>
          <p:cNvPicPr>
            <a:picLocks noGrp="1" noChangeAspect="1"/>
          </p:cNvPicPr>
          <p:nvPr>
            <p:ph idx="1"/>
          </p:nvPr>
        </p:nvPicPr>
        <p:blipFill>
          <a:blip r:embed="rId3"/>
          <a:stretch>
            <a:fillRect/>
          </a:stretch>
        </p:blipFill>
        <p:spPr>
          <a:xfrm>
            <a:off x="3638550" y="2368550"/>
            <a:ext cx="5067300" cy="3416300"/>
          </a:xfrm>
        </p:spPr>
      </p:pic>
    </p:spTree>
    <p:extLst>
      <p:ext uri="{BB962C8B-B14F-4D97-AF65-F5344CB8AC3E}">
        <p14:creationId xmlns:p14="http://schemas.microsoft.com/office/powerpoint/2010/main" val="730186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sp>
        <p:nvSpPr>
          <p:cNvPr id="10" name="Content Placeholder 9">
            <a:extLst>
              <a:ext uri="{FF2B5EF4-FFF2-40B4-BE49-F238E27FC236}">
                <a16:creationId xmlns:a16="http://schemas.microsoft.com/office/drawing/2014/main" id="{DCD9D246-4963-604B-9921-FB63676947E4}"/>
              </a:ext>
            </a:extLst>
          </p:cNvPr>
          <p:cNvSpPr>
            <a:spLocks noGrp="1"/>
          </p:cNvSpPr>
          <p:nvPr>
            <p:ph idx="1"/>
          </p:nvPr>
        </p:nvSpPr>
        <p:spPr/>
        <p:txBody>
          <a:bodyPr/>
          <a:lstStyle/>
          <a:p>
            <a:endParaRPr lang="en-US" dirty="0"/>
          </a:p>
        </p:txBody>
      </p:sp>
      <p:pic>
        <p:nvPicPr>
          <p:cNvPr id="11" name="Content Placeholder 11">
            <a:extLst>
              <a:ext uri="{FF2B5EF4-FFF2-40B4-BE49-F238E27FC236}">
                <a16:creationId xmlns:a16="http://schemas.microsoft.com/office/drawing/2014/main" id="{E109216C-B4CE-FB41-B50C-31498457C51D}"/>
              </a:ext>
            </a:extLst>
          </p:cNvPr>
          <p:cNvPicPr>
            <a:picLocks noChangeAspect="1"/>
          </p:cNvPicPr>
          <p:nvPr/>
        </p:nvPicPr>
        <p:blipFill>
          <a:blip r:embed="rId3"/>
          <a:stretch>
            <a:fillRect/>
          </a:stretch>
        </p:blipFill>
        <p:spPr>
          <a:xfrm>
            <a:off x="1371600" y="2171700"/>
            <a:ext cx="4301223" cy="2592753"/>
          </a:xfrm>
          <a:prstGeom prst="rect">
            <a:avLst/>
          </a:prstGeom>
        </p:spPr>
      </p:pic>
    </p:spTree>
    <p:extLst>
      <p:ext uri="{BB962C8B-B14F-4D97-AF65-F5344CB8AC3E}">
        <p14:creationId xmlns:p14="http://schemas.microsoft.com/office/powerpoint/2010/main" val="1953703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7" name="Picture 6">
            <a:extLst>
              <a:ext uri="{FF2B5EF4-FFF2-40B4-BE49-F238E27FC236}">
                <a16:creationId xmlns:a16="http://schemas.microsoft.com/office/drawing/2014/main" id="{710EEF59-627C-1F4C-BFCA-DC65E1A0D9E5}"/>
              </a:ext>
            </a:extLst>
          </p:cNvPr>
          <p:cNvPicPr>
            <a:picLocks noChangeAspect="1"/>
          </p:cNvPicPr>
          <p:nvPr/>
        </p:nvPicPr>
        <p:blipFill>
          <a:blip r:embed="rId3"/>
          <a:stretch>
            <a:fillRect/>
          </a:stretch>
        </p:blipFill>
        <p:spPr>
          <a:xfrm>
            <a:off x="5842000" y="2171700"/>
            <a:ext cx="5130800" cy="3136900"/>
          </a:xfrm>
          <a:prstGeom prst="rect">
            <a:avLst/>
          </a:prstGeom>
        </p:spPr>
      </p:pic>
      <p:pic>
        <p:nvPicPr>
          <p:cNvPr id="12" name="Content Placeholder 11">
            <a:extLst>
              <a:ext uri="{FF2B5EF4-FFF2-40B4-BE49-F238E27FC236}">
                <a16:creationId xmlns:a16="http://schemas.microsoft.com/office/drawing/2014/main" id="{82105B09-9552-9F49-97C3-66E897E0DE5C}"/>
              </a:ext>
            </a:extLst>
          </p:cNvPr>
          <p:cNvPicPr>
            <a:picLocks noGrp="1" noChangeAspect="1"/>
          </p:cNvPicPr>
          <p:nvPr>
            <p:ph idx="1"/>
          </p:nvPr>
        </p:nvPicPr>
        <p:blipFill>
          <a:blip r:embed="rId4"/>
          <a:stretch>
            <a:fillRect/>
          </a:stretch>
        </p:blipFill>
        <p:spPr>
          <a:xfrm>
            <a:off x="1219200" y="2171700"/>
            <a:ext cx="4301223" cy="2592753"/>
          </a:xfrm>
        </p:spPr>
      </p:pic>
    </p:spTree>
    <p:extLst>
      <p:ext uri="{BB962C8B-B14F-4D97-AF65-F5344CB8AC3E}">
        <p14:creationId xmlns:p14="http://schemas.microsoft.com/office/powerpoint/2010/main" val="419360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spTree>
    <p:extLst>
      <p:ext uri="{BB962C8B-B14F-4D97-AF65-F5344CB8AC3E}">
        <p14:creationId xmlns:p14="http://schemas.microsoft.com/office/powerpoint/2010/main" val="3857001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Tree>
    <p:extLst>
      <p:ext uri="{BB962C8B-B14F-4D97-AF65-F5344CB8AC3E}">
        <p14:creationId xmlns:p14="http://schemas.microsoft.com/office/powerpoint/2010/main" val="669739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
        <p:nvSpPr>
          <p:cNvPr id="7" name="Rectangle 6">
            <a:extLst>
              <a:ext uri="{FF2B5EF4-FFF2-40B4-BE49-F238E27FC236}">
                <a16:creationId xmlns:a16="http://schemas.microsoft.com/office/drawing/2014/main" id="{CC01DBE8-82CA-9D40-A374-5060EA740704}"/>
              </a:ext>
            </a:extLst>
          </p:cNvPr>
          <p:cNvSpPr/>
          <p:nvPr/>
        </p:nvSpPr>
        <p:spPr>
          <a:xfrm>
            <a:off x="9581662" y="2328985"/>
            <a:ext cx="382953" cy="259470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2155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sp>
        <p:nvSpPr>
          <p:cNvPr id="6" name="Content Placeholder 5">
            <a:extLst>
              <a:ext uri="{FF2B5EF4-FFF2-40B4-BE49-F238E27FC236}">
                <a16:creationId xmlns:a16="http://schemas.microsoft.com/office/drawing/2014/main" id="{86EED5B5-B170-744F-8788-D693FCED6AF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61998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9601200" cy="2701020"/>
          </a:xfrm>
        </p:spPr>
      </p:pic>
    </p:spTree>
    <p:extLst>
      <p:ext uri="{BB962C8B-B14F-4D97-AF65-F5344CB8AC3E}">
        <p14:creationId xmlns:p14="http://schemas.microsoft.com/office/powerpoint/2010/main" val="777937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6146800" cy="1729224"/>
          </a:xfrm>
        </p:spPr>
      </p:pic>
      <p:pic>
        <p:nvPicPr>
          <p:cNvPr id="6" name="Picture 5">
            <a:extLst>
              <a:ext uri="{FF2B5EF4-FFF2-40B4-BE49-F238E27FC236}">
                <a16:creationId xmlns:a16="http://schemas.microsoft.com/office/drawing/2014/main" id="{E36ED7D0-FF1F-AB4D-B2BF-C21E73130E6C}"/>
              </a:ext>
            </a:extLst>
          </p:cNvPr>
          <p:cNvPicPr>
            <a:picLocks noChangeAspect="1"/>
          </p:cNvPicPr>
          <p:nvPr/>
        </p:nvPicPr>
        <p:blipFill>
          <a:blip r:embed="rId4"/>
          <a:stretch>
            <a:fillRect/>
          </a:stretch>
        </p:blipFill>
        <p:spPr>
          <a:xfrm>
            <a:off x="2688493" y="3997426"/>
            <a:ext cx="8743461" cy="1177004"/>
          </a:xfrm>
          <a:prstGeom prst="rect">
            <a:avLst/>
          </a:prstGeom>
        </p:spPr>
      </p:pic>
    </p:spTree>
    <p:extLst>
      <p:ext uri="{BB962C8B-B14F-4D97-AF65-F5344CB8AC3E}">
        <p14:creationId xmlns:p14="http://schemas.microsoft.com/office/powerpoint/2010/main" val="2855155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Questions?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8836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7" name="Picture 6">
            <a:extLst>
              <a:ext uri="{FF2B5EF4-FFF2-40B4-BE49-F238E27FC236}">
                <a16:creationId xmlns:a16="http://schemas.microsoft.com/office/drawing/2014/main" id="{11E132E6-984E-5844-933C-8911D0B4DA18}"/>
              </a:ext>
            </a:extLst>
          </p:cNvPr>
          <p:cNvPicPr>
            <a:picLocks noChangeAspect="1"/>
          </p:cNvPicPr>
          <p:nvPr/>
        </p:nvPicPr>
        <p:blipFill>
          <a:blip r:embed="rId3"/>
          <a:stretch>
            <a:fillRect/>
          </a:stretch>
        </p:blipFill>
        <p:spPr>
          <a:xfrm>
            <a:off x="1371600" y="1653435"/>
            <a:ext cx="4734839" cy="3551129"/>
          </a:xfrm>
          <a:prstGeom prst="rect">
            <a:avLst/>
          </a:prstGeom>
        </p:spPr>
      </p:pic>
      <p:sp>
        <p:nvSpPr>
          <p:cNvPr id="4" name="Content Placeholder 3">
            <a:extLst>
              <a:ext uri="{FF2B5EF4-FFF2-40B4-BE49-F238E27FC236}">
                <a16:creationId xmlns:a16="http://schemas.microsoft.com/office/drawing/2014/main" id="{C55B8129-75C9-C441-AC3A-54F3763C8B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58574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p:txBody>
      </p:sp>
    </p:spTree>
    <p:extLst>
      <p:ext uri="{BB962C8B-B14F-4D97-AF65-F5344CB8AC3E}">
        <p14:creationId xmlns:p14="http://schemas.microsoft.com/office/powerpoint/2010/main" val="3541375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p:txBody>
      </p:sp>
    </p:spTree>
    <p:extLst>
      <p:ext uri="{BB962C8B-B14F-4D97-AF65-F5344CB8AC3E}">
        <p14:creationId xmlns:p14="http://schemas.microsoft.com/office/powerpoint/2010/main" val="650666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p:txBody>
      </p:sp>
    </p:spTree>
    <p:extLst>
      <p:ext uri="{BB962C8B-B14F-4D97-AF65-F5344CB8AC3E}">
        <p14:creationId xmlns:p14="http://schemas.microsoft.com/office/powerpoint/2010/main" val="3759439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a:p>
            <a:pPr marL="457200" indent="-457200">
              <a:buFont typeface="+mj-lt"/>
              <a:buAutoNum type="arabicPeriod"/>
            </a:pPr>
            <a:r>
              <a:rPr lang="en-US" dirty="0"/>
              <a:t>Questions</a:t>
            </a:r>
          </a:p>
        </p:txBody>
      </p:sp>
    </p:spTree>
    <p:extLst>
      <p:ext uri="{BB962C8B-B14F-4D97-AF65-F5344CB8AC3E}">
        <p14:creationId xmlns:p14="http://schemas.microsoft.com/office/powerpoint/2010/main" val="1468364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Many ungulates exhibit partial migration</a:t>
            </a:r>
          </a:p>
        </p:txBody>
      </p:sp>
    </p:spTree>
    <p:extLst>
      <p:ext uri="{BB962C8B-B14F-4D97-AF65-F5344CB8AC3E}">
        <p14:creationId xmlns:p14="http://schemas.microsoft.com/office/powerpoint/2010/main" val="2177528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Many ungulates exhibit partial migration</a:t>
            </a:r>
          </a:p>
          <a:p>
            <a:r>
              <a:rPr lang="en-US" dirty="0"/>
              <a:t>Until recently, there only existed migrants and residents with fixed behaviors</a:t>
            </a:r>
          </a:p>
        </p:txBody>
      </p:sp>
    </p:spTree>
    <p:extLst>
      <p:ext uri="{BB962C8B-B14F-4D97-AF65-F5344CB8AC3E}">
        <p14:creationId xmlns:p14="http://schemas.microsoft.com/office/powerpoint/2010/main" val="2254001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6569795" cy="3581400"/>
          </a:xfrm>
        </p:spPr>
        <p:txBody>
          <a:bodyPr/>
          <a:lstStyle/>
          <a:p>
            <a:r>
              <a:rPr lang="en-US" dirty="0"/>
              <a:t>Many ungulates exhibit partial migration</a:t>
            </a:r>
          </a:p>
          <a:p>
            <a:r>
              <a:rPr lang="en-US" dirty="0"/>
              <a:t>Until recently, there only existed migrants and residents with fixed behaviors</a:t>
            </a:r>
          </a:p>
          <a:p>
            <a:r>
              <a:rPr lang="en-US" dirty="0"/>
              <a:t>No evidence of switching between strategies for elk in the GYE</a:t>
            </a:r>
          </a:p>
        </p:txBody>
      </p:sp>
      <p:pic>
        <p:nvPicPr>
          <p:cNvPr id="8" name="Main graphic">
            <a:extLst>
              <a:ext uri="{FF2B5EF4-FFF2-40B4-BE49-F238E27FC236}">
                <a16:creationId xmlns:a16="http://schemas.microsoft.com/office/drawing/2014/main" id="{5B6E4CC4-A7BD-8341-BA39-BC656C9F659B}"/>
              </a:ext>
            </a:extLst>
          </p:cNvPr>
          <p:cNvPicPr/>
          <p:nvPr/>
        </p:nvPicPr>
        <p:blipFill>
          <a:blip r:embed="rId3"/>
          <a:stretch/>
        </p:blipFill>
        <p:spPr>
          <a:xfrm>
            <a:off x="7941395" y="1993337"/>
            <a:ext cx="3897720" cy="3809880"/>
          </a:xfrm>
          <a:prstGeom prst="rect">
            <a:avLst/>
          </a:prstGeom>
          <a:ln w="25400">
            <a:solidFill>
              <a:schemeClr val="tx1"/>
            </a:solidFill>
          </a:ln>
        </p:spPr>
      </p:pic>
      <p:sp>
        <p:nvSpPr>
          <p:cNvPr id="3" name="TextBox 2">
            <a:extLst>
              <a:ext uri="{FF2B5EF4-FFF2-40B4-BE49-F238E27FC236}">
                <a16:creationId xmlns:a16="http://schemas.microsoft.com/office/drawing/2014/main" id="{CA743BAD-BA11-1142-9F9E-2EE0009C5259}"/>
              </a:ext>
            </a:extLst>
          </p:cNvPr>
          <p:cNvSpPr txBox="1"/>
          <p:nvPr/>
        </p:nvSpPr>
        <p:spPr>
          <a:xfrm>
            <a:off x="7828107" y="5998472"/>
            <a:ext cx="2618666" cy="369332"/>
          </a:xfrm>
          <a:prstGeom prst="rect">
            <a:avLst/>
          </a:prstGeom>
          <a:noFill/>
        </p:spPr>
        <p:txBody>
          <a:bodyPr wrap="none" rtlCol="0">
            <a:spAutoFit/>
          </a:bodyPr>
          <a:lstStyle/>
          <a:p>
            <a:r>
              <a:rPr lang="en-US" dirty="0"/>
              <a:t>From </a:t>
            </a:r>
            <a:r>
              <a:rPr lang="en-US" dirty="0" err="1"/>
              <a:t>Rickbeil</a:t>
            </a:r>
            <a:r>
              <a:rPr lang="en-US" dirty="0"/>
              <a:t> et al. 2019</a:t>
            </a:r>
          </a:p>
        </p:txBody>
      </p:sp>
    </p:spTree>
    <p:extLst>
      <p:ext uri="{BB962C8B-B14F-4D97-AF65-F5344CB8AC3E}">
        <p14:creationId xmlns:p14="http://schemas.microsoft.com/office/powerpoint/2010/main" val="3375070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6569795" cy="3581400"/>
          </a:xfrm>
        </p:spPr>
        <p:txBody>
          <a:bodyPr/>
          <a:lstStyle/>
          <a:p>
            <a:r>
              <a:rPr lang="en-US" dirty="0"/>
              <a:t>Many ungulates exhibit partial migration</a:t>
            </a:r>
          </a:p>
          <a:p>
            <a:r>
              <a:rPr lang="en-US" dirty="0"/>
              <a:t>Until recently, there only existed migrants and residents with fixed behaviors</a:t>
            </a:r>
          </a:p>
          <a:p>
            <a:r>
              <a:rPr lang="en-US" dirty="0"/>
              <a:t>No evidence of switching between strategies for elk in the GYE</a:t>
            </a:r>
          </a:p>
          <a:p>
            <a:r>
              <a:rPr lang="en-US" dirty="0"/>
              <a:t>Do elk switch between movement strategies? And if so, why?</a:t>
            </a:r>
          </a:p>
        </p:txBody>
      </p:sp>
      <p:pic>
        <p:nvPicPr>
          <p:cNvPr id="8" name="Main graphic">
            <a:extLst>
              <a:ext uri="{FF2B5EF4-FFF2-40B4-BE49-F238E27FC236}">
                <a16:creationId xmlns:a16="http://schemas.microsoft.com/office/drawing/2014/main" id="{0A58FB62-9316-8A4E-8F94-BBEF6C13A1AF}"/>
              </a:ext>
            </a:extLst>
          </p:cNvPr>
          <p:cNvPicPr/>
          <p:nvPr/>
        </p:nvPicPr>
        <p:blipFill>
          <a:blip r:embed="rId3"/>
          <a:stretch/>
        </p:blipFill>
        <p:spPr>
          <a:xfrm>
            <a:off x="7941395" y="1993337"/>
            <a:ext cx="3897720" cy="3809880"/>
          </a:xfrm>
          <a:prstGeom prst="rect">
            <a:avLst/>
          </a:prstGeom>
          <a:ln w="25400">
            <a:solidFill>
              <a:schemeClr val="tx1"/>
            </a:solidFill>
          </a:ln>
        </p:spPr>
      </p:pic>
      <p:sp>
        <p:nvSpPr>
          <p:cNvPr id="9" name="TextBox 8">
            <a:extLst>
              <a:ext uri="{FF2B5EF4-FFF2-40B4-BE49-F238E27FC236}">
                <a16:creationId xmlns:a16="http://schemas.microsoft.com/office/drawing/2014/main" id="{E666D04A-7802-904A-BC17-DD737096E39A}"/>
              </a:ext>
            </a:extLst>
          </p:cNvPr>
          <p:cNvSpPr txBox="1"/>
          <p:nvPr/>
        </p:nvSpPr>
        <p:spPr>
          <a:xfrm>
            <a:off x="7828107" y="5998472"/>
            <a:ext cx="2618666" cy="369332"/>
          </a:xfrm>
          <a:prstGeom prst="rect">
            <a:avLst/>
          </a:prstGeom>
          <a:noFill/>
        </p:spPr>
        <p:txBody>
          <a:bodyPr wrap="none" rtlCol="0">
            <a:spAutoFit/>
          </a:bodyPr>
          <a:lstStyle/>
          <a:p>
            <a:r>
              <a:rPr lang="en-US" dirty="0"/>
              <a:t>From </a:t>
            </a:r>
            <a:r>
              <a:rPr lang="en-US" dirty="0" err="1"/>
              <a:t>Rickbeil</a:t>
            </a:r>
            <a:r>
              <a:rPr lang="en-US" dirty="0"/>
              <a:t> et al. 2019</a:t>
            </a:r>
          </a:p>
        </p:txBody>
      </p:sp>
    </p:spTree>
    <p:extLst>
      <p:ext uri="{BB962C8B-B14F-4D97-AF65-F5344CB8AC3E}">
        <p14:creationId xmlns:p14="http://schemas.microsoft.com/office/powerpoint/2010/main" val="2620173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7317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endParaRPr lang="en-US" dirty="0"/>
          </a:p>
        </p:txBody>
      </p:sp>
    </p:spTree>
    <p:extLst>
      <p:ext uri="{BB962C8B-B14F-4D97-AF65-F5344CB8AC3E}">
        <p14:creationId xmlns:p14="http://schemas.microsoft.com/office/powerpoint/2010/main" val="765380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5" name="Content Placeholder 4">
            <a:extLst>
              <a:ext uri="{FF2B5EF4-FFF2-40B4-BE49-F238E27FC236}">
                <a16:creationId xmlns:a16="http://schemas.microsoft.com/office/drawing/2014/main" id="{C7EF5069-582E-D54B-99C7-8C3F4CC46517}"/>
              </a:ext>
            </a:extLst>
          </p:cNvPr>
          <p:cNvPicPr>
            <a:picLocks noGrp="1" noChangeAspect="1"/>
          </p:cNvPicPr>
          <p:nvPr>
            <p:ph idx="1"/>
          </p:nvPr>
        </p:nvPicPr>
        <p:blipFill>
          <a:blip r:embed="rId3"/>
          <a:stretch>
            <a:fillRect/>
          </a:stretch>
        </p:blipFill>
        <p:spPr>
          <a:xfrm>
            <a:off x="2029260" y="2343932"/>
            <a:ext cx="6366933" cy="3581400"/>
          </a:xfrm>
        </p:spPr>
      </p:pic>
      <p:pic>
        <p:nvPicPr>
          <p:cNvPr id="11" name="Picture 10">
            <a:extLst>
              <a:ext uri="{FF2B5EF4-FFF2-40B4-BE49-F238E27FC236}">
                <a16:creationId xmlns:a16="http://schemas.microsoft.com/office/drawing/2014/main" id="{403BBEC6-C7F8-1C40-9ECE-195F0A3FC442}"/>
              </a:ext>
            </a:extLst>
          </p:cNvPr>
          <p:cNvPicPr>
            <a:picLocks noChangeAspect="1"/>
          </p:cNvPicPr>
          <p:nvPr/>
        </p:nvPicPr>
        <p:blipFill>
          <a:blip r:embed="rId4"/>
          <a:stretch>
            <a:fillRect/>
          </a:stretch>
        </p:blipFill>
        <p:spPr>
          <a:xfrm>
            <a:off x="7194922" y="818367"/>
            <a:ext cx="3316265" cy="3316265"/>
          </a:xfrm>
          <a:prstGeom prst="rect">
            <a:avLst/>
          </a:prstGeom>
        </p:spPr>
      </p:pic>
    </p:spTree>
    <p:extLst>
      <p:ext uri="{BB962C8B-B14F-4D97-AF65-F5344CB8AC3E}">
        <p14:creationId xmlns:p14="http://schemas.microsoft.com/office/powerpoint/2010/main" val="1263576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3289056" cy="3581400"/>
          </a:xfrm>
        </p:spPr>
        <p:txBody>
          <a:bodyPr/>
          <a:lstStyle/>
          <a:p>
            <a:r>
              <a:rPr lang="en-US" dirty="0"/>
              <a:t>Movement data</a:t>
            </a:r>
          </a:p>
          <a:p>
            <a:pPr lvl="1"/>
            <a:r>
              <a:rPr lang="en-US" dirty="0"/>
              <a:t>Classification of movement strategies</a:t>
            </a:r>
          </a:p>
          <a:p>
            <a:pPr lvl="1"/>
            <a:endParaRPr lang="en-US" dirty="0"/>
          </a:p>
          <a:p>
            <a:pPr lvl="1"/>
            <a:endParaRPr lang="en-US" dirty="0"/>
          </a:p>
        </p:txBody>
      </p:sp>
      <p:pic>
        <p:nvPicPr>
          <p:cNvPr id="3" name="classification" descr="classification">
            <a:hlinkClick r:id="" action="ppaction://media"/>
            <a:extLst>
              <a:ext uri="{FF2B5EF4-FFF2-40B4-BE49-F238E27FC236}">
                <a16:creationId xmlns:a16="http://schemas.microsoft.com/office/drawing/2014/main" id="{77BC2BCB-58DE-764F-8067-6FEB0D0D56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8256" y="2171700"/>
            <a:ext cx="7112000" cy="4000500"/>
          </a:xfrm>
          <a:prstGeom prst="rect">
            <a:avLst/>
          </a:prstGeom>
        </p:spPr>
      </p:pic>
    </p:spTree>
    <p:extLst>
      <p:ext uri="{BB962C8B-B14F-4D97-AF65-F5344CB8AC3E}">
        <p14:creationId xmlns:p14="http://schemas.microsoft.com/office/powerpoint/2010/main" val="3934352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endParaRPr lang="en-US" dirty="0"/>
          </a:p>
          <a:p>
            <a:pPr lvl="1"/>
            <a:endParaRPr lang="en-US" dirty="0"/>
          </a:p>
        </p:txBody>
      </p:sp>
      <p:pic>
        <p:nvPicPr>
          <p:cNvPr id="1026" name="Picture 2">
            <a:extLst>
              <a:ext uri="{FF2B5EF4-FFF2-40B4-BE49-F238E27FC236}">
                <a16:creationId xmlns:a16="http://schemas.microsoft.com/office/drawing/2014/main" id="{363284BA-EF5A-554C-97C5-2F4EFE230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817" y="1890346"/>
            <a:ext cx="3839583" cy="496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171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r>
              <a:rPr lang="en-US" dirty="0"/>
              <a:t>ID switching events</a:t>
            </a:r>
          </a:p>
          <a:p>
            <a:pPr lvl="1"/>
            <a:endParaRPr lang="en-US" dirty="0"/>
          </a:p>
          <a:p>
            <a:pPr lvl="1"/>
            <a:endParaRPr lang="en-US" dirty="0"/>
          </a:p>
        </p:txBody>
      </p:sp>
    </p:spTree>
    <p:extLst>
      <p:ext uri="{BB962C8B-B14F-4D97-AF65-F5344CB8AC3E}">
        <p14:creationId xmlns:p14="http://schemas.microsoft.com/office/powerpoint/2010/main" val="495794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r>
              <a:rPr lang="en-US" dirty="0"/>
              <a:t>ID switching events</a:t>
            </a:r>
          </a:p>
          <a:p>
            <a:pPr lvl="1"/>
            <a:endParaRPr lang="en-US" dirty="0"/>
          </a:p>
          <a:p>
            <a:pPr lvl="1"/>
            <a:endParaRPr lang="en-US" dirty="0"/>
          </a:p>
        </p:txBody>
      </p:sp>
      <p:pic>
        <p:nvPicPr>
          <p:cNvPr id="2050" name="Picture 2">
            <a:extLst>
              <a:ext uri="{FF2B5EF4-FFF2-40B4-BE49-F238E27FC236}">
                <a16:creationId xmlns:a16="http://schemas.microsoft.com/office/drawing/2014/main" id="{3E4B3D82-1F8D-A145-B81A-7390E510F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538" y="3095030"/>
            <a:ext cx="5111262" cy="315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1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p:txBody>
      </p:sp>
    </p:spTree>
    <p:extLst>
      <p:ext uri="{BB962C8B-B14F-4D97-AF65-F5344CB8AC3E}">
        <p14:creationId xmlns:p14="http://schemas.microsoft.com/office/powerpoint/2010/main" val="3214003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endParaRPr lang="en-US" dirty="0"/>
          </a:p>
        </p:txBody>
      </p:sp>
    </p:spTree>
    <p:extLst>
      <p:ext uri="{BB962C8B-B14F-4D97-AF65-F5344CB8AC3E}">
        <p14:creationId xmlns:p14="http://schemas.microsoft.com/office/powerpoint/2010/main" val="1790724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2"/>
            <a:r>
              <a:rPr lang="en-US" dirty="0"/>
              <a:t>Snow depth</a:t>
            </a:r>
          </a:p>
          <a:p>
            <a:endParaRPr lang="en-US" dirty="0"/>
          </a:p>
        </p:txBody>
      </p:sp>
      <p:pic>
        <p:nvPicPr>
          <p:cNvPr id="4" name="Picture 3">
            <a:extLst>
              <a:ext uri="{FF2B5EF4-FFF2-40B4-BE49-F238E27FC236}">
                <a16:creationId xmlns:a16="http://schemas.microsoft.com/office/drawing/2014/main" id="{81A2EA61-2B00-CF49-ABC4-D85F1138C4C6}"/>
              </a:ext>
            </a:extLst>
          </p:cNvPr>
          <p:cNvPicPr>
            <a:picLocks noChangeAspect="1"/>
          </p:cNvPicPr>
          <p:nvPr/>
        </p:nvPicPr>
        <p:blipFill>
          <a:blip r:embed="rId3"/>
          <a:stretch>
            <a:fillRect/>
          </a:stretch>
        </p:blipFill>
        <p:spPr>
          <a:xfrm>
            <a:off x="5709525" y="4871983"/>
            <a:ext cx="6007100" cy="1117600"/>
          </a:xfrm>
          <a:prstGeom prst="rect">
            <a:avLst/>
          </a:prstGeom>
        </p:spPr>
      </p:pic>
      <p:pic>
        <p:nvPicPr>
          <p:cNvPr id="8194" name="Picture 2" descr="Google Earth Engine">
            <a:extLst>
              <a:ext uri="{FF2B5EF4-FFF2-40B4-BE49-F238E27FC236}">
                <a16:creationId xmlns:a16="http://schemas.microsoft.com/office/drawing/2014/main" id="{EBDC9400-95AC-1E4B-8E8D-1A9E1899C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738" y="2619023"/>
            <a:ext cx="2092673" cy="198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02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2"/>
            <a:r>
              <a:rPr lang="en-US" dirty="0"/>
              <a:t>Snow depth</a:t>
            </a:r>
          </a:p>
          <a:p>
            <a:pPr lvl="2"/>
            <a:r>
              <a:rPr lang="en-US" dirty="0"/>
              <a:t>Green wave surfing</a:t>
            </a:r>
          </a:p>
          <a:p>
            <a:endParaRPr lang="en-US" dirty="0"/>
          </a:p>
        </p:txBody>
      </p:sp>
      <p:pic>
        <p:nvPicPr>
          <p:cNvPr id="6" name="Picture 5">
            <a:extLst>
              <a:ext uri="{FF2B5EF4-FFF2-40B4-BE49-F238E27FC236}">
                <a16:creationId xmlns:a16="http://schemas.microsoft.com/office/drawing/2014/main" id="{0E78EC2E-AA1C-F343-A616-4C736085F5D5}"/>
              </a:ext>
            </a:extLst>
          </p:cNvPr>
          <p:cNvPicPr>
            <a:picLocks noChangeAspect="1"/>
          </p:cNvPicPr>
          <p:nvPr/>
        </p:nvPicPr>
        <p:blipFill>
          <a:blip r:embed="rId3"/>
          <a:stretch>
            <a:fillRect/>
          </a:stretch>
        </p:blipFill>
        <p:spPr>
          <a:xfrm>
            <a:off x="7368376" y="2171700"/>
            <a:ext cx="3989552" cy="4390564"/>
          </a:xfrm>
          <a:prstGeom prst="rect">
            <a:avLst/>
          </a:prstGeom>
        </p:spPr>
      </p:pic>
      <p:sp>
        <p:nvSpPr>
          <p:cNvPr id="8" name="TextBox 7">
            <a:extLst>
              <a:ext uri="{FF2B5EF4-FFF2-40B4-BE49-F238E27FC236}">
                <a16:creationId xmlns:a16="http://schemas.microsoft.com/office/drawing/2014/main" id="{EB072B5A-394F-6C49-B3C7-EF46FA68CA39}"/>
              </a:ext>
            </a:extLst>
          </p:cNvPr>
          <p:cNvSpPr txBox="1"/>
          <p:nvPr/>
        </p:nvSpPr>
        <p:spPr>
          <a:xfrm>
            <a:off x="7368376" y="6562264"/>
            <a:ext cx="2828659" cy="369332"/>
          </a:xfrm>
          <a:prstGeom prst="rect">
            <a:avLst/>
          </a:prstGeom>
          <a:noFill/>
        </p:spPr>
        <p:txBody>
          <a:bodyPr wrap="none" rtlCol="0">
            <a:spAutoFit/>
          </a:bodyPr>
          <a:lstStyle/>
          <a:p>
            <a:r>
              <a:rPr lang="en-US" dirty="0"/>
              <a:t>From Middleton et al. 2018</a:t>
            </a:r>
          </a:p>
        </p:txBody>
      </p:sp>
    </p:spTree>
    <p:extLst>
      <p:ext uri="{BB962C8B-B14F-4D97-AF65-F5344CB8AC3E}">
        <p14:creationId xmlns:p14="http://schemas.microsoft.com/office/powerpoint/2010/main" val="3888541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endParaRPr lang="en-US" dirty="0"/>
          </a:p>
          <a:p>
            <a:pPr lvl="1"/>
            <a:endParaRPr lang="en-US" dirty="0"/>
          </a:p>
        </p:txBody>
      </p:sp>
    </p:spTree>
    <p:extLst>
      <p:ext uri="{BB962C8B-B14F-4D97-AF65-F5344CB8AC3E}">
        <p14:creationId xmlns:p14="http://schemas.microsoft.com/office/powerpoint/2010/main" val="1791538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r>
              <a:rPr lang="en-US" dirty="0"/>
              <a:t>Developed lands</a:t>
            </a:r>
          </a:p>
          <a:p>
            <a:pPr lvl="2"/>
            <a:r>
              <a:rPr lang="en-US" dirty="0"/>
              <a:t>Crop lands</a:t>
            </a:r>
          </a:p>
          <a:p>
            <a:pPr lvl="2"/>
            <a:endParaRPr lang="en-US" dirty="0"/>
          </a:p>
          <a:p>
            <a:pPr lvl="1"/>
            <a:endParaRPr lang="en-US" dirty="0"/>
          </a:p>
        </p:txBody>
      </p:sp>
      <p:pic>
        <p:nvPicPr>
          <p:cNvPr id="4" name="Picture 3">
            <a:extLst>
              <a:ext uri="{FF2B5EF4-FFF2-40B4-BE49-F238E27FC236}">
                <a16:creationId xmlns:a16="http://schemas.microsoft.com/office/drawing/2014/main" id="{5E15A4AD-7785-4D46-9547-916388149BFD}"/>
              </a:ext>
            </a:extLst>
          </p:cNvPr>
          <p:cNvPicPr>
            <a:picLocks noChangeAspect="1"/>
          </p:cNvPicPr>
          <p:nvPr/>
        </p:nvPicPr>
        <p:blipFill>
          <a:blip r:embed="rId3"/>
          <a:stretch>
            <a:fillRect/>
          </a:stretch>
        </p:blipFill>
        <p:spPr>
          <a:xfrm>
            <a:off x="8318500" y="5301642"/>
            <a:ext cx="2654300" cy="977900"/>
          </a:xfrm>
          <a:prstGeom prst="rect">
            <a:avLst/>
          </a:prstGeom>
        </p:spPr>
      </p:pic>
      <p:pic>
        <p:nvPicPr>
          <p:cNvPr id="8" name="Picture 7">
            <a:extLst>
              <a:ext uri="{FF2B5EF4-FFF2-40B4-BE49-F238E27FC236}">
                <a16:creationId xmlns:a16="http://schemas.microsoft.com/office/drawing/2014/main" id="{F912BCAD-CD82-5B49-84EA-33959BAA5B1C}"/>
              </a:ext>
            </a:extLst>
          </p:cNvPr>
          <p:cNvPicPr>
            <a:picLocks noChangeAspect="1"/>
          </p:cNvPicPr>
          <p:nvPr/>
        </p:nvPicPr>
        <p:blipFill>
          <a:blip r:embed="rId4"/>
          <a:stretch>
            <a:fillRect/>
          </a:stretch>
        </p:blipFill>
        <p:spPr>
          <a:xfrm>
            <a:off x="6696007" y="2352080"/>
            <a:ext cx="4276793" cy="2476500"/>
          </a:xfrm>
          <a:prstGeom prst="rect">
            <a:avLst/>
          </a:prstGeom>
        </p:spPr>
      </p:pic>
      <p:sp>
        <p:nvSpPr>
          <p:cNvPr id="9" name="TextBox 8">
            <a:extLst>
              <a:ext uri="{FF2B5EF4-FFF2-40B4-BE49-F238E27FC236}">
                <a16:creationId xmlns:a16="http://schemas.microsoft.com/office/drawing/2014/main" id="{14649568-3D74-4245-B4DE-7CAB954D3795}"/>
              </a:ext>
            </a:extLst>
          </p:cNvPr>
          <p:cNvSpPr txBox="1"/>
          <p:nvPr/>
        </p:nvSpPr>
        <p:spPr>
          <a:xfrm>
            <a:off x="6603733" y="4928428"/>
            <a:ext cx="4504823" cy="600164"/>
          </a:xfrm>
          <a:prstGeom prst="rect">
            <a:avLst/>
          </a:prstGeom>
          <a:noFill/>
        </p:spPr>
        <p:txBody>
          <a:bodyPr wrap="none" rtlCol="0">
            <a:spAutoFit/>
          </a:bodyPr>
          <a:lstStyle/>
          <a:p>
            <a:r>
              <a:rPr lang="en-US" sz="1500" dirty="0"/>
              <a:t>Land Change Monitoring, Assessment, and Projection</a:t>
            </a:r>
          </a:p>
          <a:p>
            <a:endParaRPr lang="en-US" dirty="0"/>
          </a:p>
        </p:txBody>
      </p:sp>
    </p:spTree>
    <p:extLst>
      <p:ext uri="{BB962C8B-B14F-4D97-AF65-F5344CB8AC3E}">
        <p14:creationId xmlns:p14="http://schemas.microsoft.com/office/powerpoint/2010/main" val="1925256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endParaRPr lang="en-US" sz="2800" dirty="0"/>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922596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r>
              <a:rPr lang="en-US" dirty="0"/>
              <a:t>Developed lands</a:t>
            </a:r>
          </a:p>
          <a:p>
            <a:pPr lvl="2"/>
            <a:r>
              <a:rPr lang="en-US" dirty="0"/>
              <a:t>Crop lands</a:t>
            </a:r>
          </a:p>
          <a:p>
            <a:pPr lvl="2"/>
            <a:r>
              <a:rPr lang="en-US" dirty="0"/>
              <a:t>Feed grounds</a:t>
            </a:r>
          </a:p>
          <a:p>
            <a:pPr lvl="2"/>
            <a:endParaRPr lang="en-US" dirty="0"/>
          </a:p>
          <a:p>
            <a:pPr lvl="1"/>
            <a:endParaRPr lang="en-US" dirty="0"/>
          </a:p>
        </p:txBody>
      </p:sp>
      <p:pic>
        <p:nvPicPr>
          <p:cNvPr id="6" name="Picture 5">
            <a:extLst>
              <a:ext uri="{FF2B5EF4-FFF2-40B4-BE49-F238E27FC236}">
                <a16:creationId xmlns:a16="http://schemas.microsoft.com/office/drawing/2014/main" id="{BA4F98D6-A4B7-CB4F-9EDB-73734EA5A8B8}"/>
              </a:ext>
            </a:extLst>
          </p:cNvPr>
          <p:cNvPicPr>
            <a:picLocks noChangeAspect="1"/>
          </p:cNvPicPr>
          <p:nvPr/>
        </p:nvPicPr>
        <p:blipFill>
          <a:blip r:embed="rId3"/>
          <a:stretch>
            <a:fillRect/>
          </a:stretch>
        </p:blipFill>
        <p:spPr>
          <a:xfrm>
            <a:off x="6287119" y="1890415"/>
            <a:ext cx="4685681" cy="4685681"/>
          </a:xfrm>
          <a:prstGeom prst="rect">
            <a:avLst/>
          </a:prstGeom>
        </p:spPr>
      </p:pic>
      <p:sp>
        <p:nvSpPr>
          <p:cNvPr id="10" name="TextBox 9">
            <a:extLst>
              <a:ext uri="{FF2B5EF4-FFF2-40B4-BE49-F238E27FC236}">
                <a16:creationId xmlns:a16="http://schemas.microsoft.com/office/drawing/2014/main" id="{4111EB7B-8F71-B047-9131-6639FA1F4F97}"/>
              </a:ext>
            </a:extLst>
          </p:cNvPr>
          <p:cNvSpPr txBox="1"/>
          <p:nvPr/>
        </p:nvSpPr>
        <p:spPr>
          <a:xfrm>
            <a:off x="6172200" y="6576096"/>
            <a:ext cx="2280240" cy="369332"/>
          </a:xfrm>
          <a:prstGeom prst="rect">
            <a:avLst/>
          </a:prstGeom>
          <a:noFill/>
        </p:spPr>
        <p:txBody>
          <a:bodyPr wrap="none" rtlCol="0">
            <a:spAutoFit/>
          </a:bodyPr>
          <a:lstStyle/>
          <a:p>
            <a:r>
              <a:rPr lang="en-US" dirty="0"/>
              <a:t>From Cole et al. 2018</a:t>
            </a:r>
          </a:p>
        </p:txBody>
      </p:sp>
    </p:spTree>
    <p:extLst>
      <p:ext uri="{BB962C8B-B14F-4D97-AF65-F5344CB8AC3E}">
        <p14:creationId xmlns:p14="http://schemas.microsoft.com/office/powerpoint/2010/main" val="2233687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1"/>
            <a:r>
              <a:rPr lang="en-US" dirty="0"/>
              <a:t>Socio-cultural knowledge transmission</a:t>
            </a:r>
          </a:p>
          <a:p>
            <a:pPr lvl="1"/>
            <a:endParaRPr lang="en-US" dirty="0"/>
          </a:p>
        </p:txBody>
      </p:sp>
      <p:pic>
        <p:nvPicPr>
          <p:cNvPr id="4" name="Picture 3">
            <a:extLst>
              <a:ext uri="{FF2B5EF4-FFF2-40B4-BE49-F238E27FC236}">
                <a16:creationId xmlns:a16="http://schemas.microsoft.com/office/drawing/2014/main" id="{CF1E944E-A749-8B46-9434-F005CF5304A5}"/>
              </a:ext>
            </a:extLst>
          </p:cNvPr>
          <p:cNvPicPr>
            <a:picLocks noChangeAspect="1"/>
          </p:cNvPicPr>
          <p:nvPr/>
        </p:nvPicPr>
        <p:blipFill>
          <a:blip r:embed="rId3"/>
          <a:stretch>
            <a:fillRect/>
          </a:stretch>
        </p:blipFill>
        <p:spPr>
          <a:xfrm>
            <a:off x="2547883" y="4408209"/>
            <a:ext cx="3190766" cy="1459191"/>
          </a:xfrm>
          <a:prstGeom prst="rect">
            <a:avLst/>
          </a:prstGeom>
        </p:spPr>
      </p:pic>
      <p:sp>
        <p:nvSpPr>
          <p:cNvPr id="8" name="TextBox 7">
            <a:extLst>
              <a:ext uri="{FF2B5EF4-FFF2-40B4-BE49-F238E27FC236}">
                <a16:creationId xmlns:a16="http://schemas.microsoft.com/office/drawing/2014/main" id="{879E4E0F-64A7-7847-A1C4-EC3D4884F744}"/>
              </a:ext>
            </a:extLst>
          </p:cNvPr>
          <p:cNvSpPr txBox="1"/>
          <p:nvPr/>
        </p:nvSpPr>
        <p:spPr>
          <a:xfrm>
            <a:off x="2547883" y="5915884"/>
            <a:ext cx="3356368" cy="369332"/>
          </a:xfrm>
          <a:prstGeom prst="rect">
            <a:avLst/>
          </a:prstGeom>
          <a:noFill/>
        </p:spPr>
        <p:txBody>
          <a:bodyPr wrap="none" rtlCol="0">
            <a:spAutoFit/>
          </a:bodyPr>
          <a:lstStyle/>
          <a:p>
            <a:r>
              <a:rPr lang="en-US" dirty="0"/>
              <a:t>Adopted from Lowrey et al. 2020</a:t>
            </a:r>
          </a:p>
        </p:txBody>
      </p:sp>
    </p:spTree>
    <p:extLst>
      <p:ext uri="{BB962C8B-B14F-4D97-AF65-F5344CB8AC3E}">
        <p14:creationId xmlns:p14="http://schemas.microsoft.com/office/powerpoint/2010/main" val="1206651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r>
              <a:rPr lang="en-US" dirty="0"/>
              <a:t>Modeling</a:t>
            </a:r>
          </a:p>
        </p:txBody>
      </p:sp>
    </p:spTree>
    <p:extLst>
      <p:ext uri="{BB962C8B-B14F-4D97-AF65-F5344CB8AC3E}">
        <p14:creationId xmlns:p14="http://schemas.microsoft.com/office/powerpoint/2010/main" val="3016384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resident strategy</a:t>
            </a:r>
          </a:p>
        </p:txBody>
      </p:sp>
      <p:pic>
        <p:nvPicPr>
          <p:cNvPr id="16386" name="Picture 2">
            <a:extLst>
              <a:ext uri="{FF2B5EF4-FFF2-40B4-BE49-F238E27FC236}">
                <a16:creationId xmlns:a16="http://schemas.microsoft.com/office/drawing/2014/main" id="{89F62EF2-225A-6E42-B0F1-15B01497A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761" y="1890415"/>
            <a:ext cx="5713639" cy="410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77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an elevational migrant strategy</a:t>
            </a:r>
          </a:p>
        </p:txBody>
      </p:sp>
      <p:pic>
        <p:nvPicPr>
          <p:cNvPr id="17410" name="Picture 2">
            <a:extLst>
              <a:ext uri="{FF2B5EF4-FFF2-40B4-BE49-F238E27FC236}">
                <a16:creationId xmlns:a16="http://schemas.microsoft.com/office/drawing/2014/main" id="{4DF29FE2-7D8A-5545-BD9E-96CF00532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760" y="2023813"/>
            <a:ext cx="5778111" cy="414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26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short distance migrant strategy</a:t>
            </a:r>
          </a:p>
        </p:txBody>
      </p:sp>
      <p:pic>
        <p:nvPicPr>
          <p:cNvPr id="18434" name="Picture 2">
            <a:extLst>
              <a:ext uri="{FF2B5EF4-FFF2-40B4-BE49-F238E27FC236}">
                <a16:creationId xmlns:a16="http://schemas.microsoft.com/office/drawing/2014/main" id="{DCB42EC5-D233-BB4A-A79B-6ACDC8CB7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972" y="1925958"/>
            <a:ext cx="6022428" cy="432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405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long distance migrant strategy</a:t>
            </a:r>
          </a:p>
        </p:txBody>
      </p:sp>
      <p:pic>
        <p:nvPicPr>
          <p:cNvPr id="19458" name="Picture 2">
            <a:extLst>
              <a:ext uri="{FF2B5EF4-FFF2-40B4-BE49-F238E27FC236}">
                <a16:creationId xmlns:a16="http://schemas.microsoft.com/office/drawing/2014/main" id="{A06A37E4-21E4-A74C-8753-2D87B531D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969" y="2015530"/>
            <a:ext cx="6243031" cy="385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811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 </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369332"/>
          </a:xfrm>
          <a:prstGeom prst="rect">
            <a:avLst/>
          </a:prstGeom>
          <a:noFill/>
        </p:spPr>
        <p:txBody>
          <a:bodyPr wrap="square" rtlCol="0">
            <a:spAutoFit/>
          </a:bodyPr>
          <a:lstStyle/>
          <a:p>
            <a:r>
              <a:rPr lang="en-US" dirty="0"/>
              <a:t>4. Questions??</a:t>
            </a:r>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p:txBody>
      </p:sp>
    </p:spTree>
    <p:extLst>
      <p:ext uri="{BB962C8B-B14F-4D97-AF65-F5344CB8AC3E}">
        <p14:creationId xmlns:p14="http://schemas.microsoft.com/office/powerpoint/2010/main" val="1219246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173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a:p>
            <a:pPr marL="457200" indent="-457200">
              <a:buFont typeface="+mj-lt"/>
              <a:buAutoNum type="arabicPeriod"/>
            </a:pPr>
            <a:r>
              <a:rPr lang="en-US" dirty="0"/>
              <a:t>Questions</a:t>
            </a:r>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92747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6624170" y="2441866"/>
            <a:ext cx="3922059" cy="2941544"/>
          </a:xfrm>
          <a:prstGeom prst="rect">
            <a:avLst/>
          </a:prstGeom>
        </p:spPr>
      </p:pic>
    </p:spTree>
    <p:extLst>
      <p:ext uri="{BB962C8B-B14F-4D97-AF65-F5344CB8AC3E}">
        <p14:creationId xmlns:p14="http://schemas.microsoft.com/office/powerpoint/2010/main" val="2429451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Protected areas (PAs) have long been heralded as best approach to conserve wildlife</a:t>
            </a:r>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Tree>
    <p:extLst>
      <p:ext uri="{BB962C8B-B14F-4D97-AF65-F5344CB8AC3E}">
        <p14:creationId xmlns:p14="http://schemas.microsoft.com/office/powerpoint/2010/main" val="4033304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Protected areas (PAs) have long been heralded as best approach to conserve wildlife</a:t>
            </a:r>
          </a:p>
          <a:p>
            <a:r>
              <a:rPr lang="en-US" dirty="0"/>
              <a:t>But PAs have some short comings</a:t>
            </a:r>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Tree>
    <p:extLst>
      <p:ext uri="{BB962C8B-B14F-4D97-AF65-F5344CB8AC3E}">
        <p14:creationId xmlns:p14="http://schemas.microsoft.com/office/powerpoint/2010/main" val="1698552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Protected areas (PAs) have long been heralded as best approach to conserve wildlife</a:t>
            </a:r>
          </a:p>
          <a:p>
            <a:r>
              <a:rPr lang="en-US" dirty="0"/>
              <a:t>But PAs have some short comings</a:t>
            </a:r>
          </a:p>
          <a:p>
            <a:r>
              <a:rPr lang="en-US" dirty="0"/>
              <a:t>There is a need to highlight the importance of adjacent working and private lands in the role of wildlife conservation</a:t>
            </a:r>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Tree>
    <p:extLst>
      <p:ext uri="{BB962C8B-B14F-4D97-AF65-F5344CB8AC3E}">
        <p14:creationId xmlns:p14="http://schemas.microsoft.com/office/powerpoint/2010/main" val="108026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Tree>
    <p:extLst>
      <p:ext uri="{BB962C8B-B14F-4D97-AF65-F5344CB8AC3E}">
        <p14:creationId xmlns:p14="http://schemas.microsoft.com/office/powerpoint/2010/main" val="645967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Tree>
    <p:extLst>
      <p:ext uri="{BB962C8B-B14F-4D97-AF65-F5344CB8AC3E}">
        <p14:creationId xmlns:p14="http://schemas.microsoft.com/office/powerpoint/2010/main" val="1086892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Tree>
    <p:extLst>
      <p:ext uri="{BB962C8B-B14F-4D97-AF65-F5344CB8AC3E}">
        <p14:creationId xmlns:p14="http://schemas.microsoft.com/office/powerpoint/2010/main" val="4163504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spTree>
    <p:extLst>
      <p:ext uri="{BB962C8B-B14F-4D97-AF65-F5344CB8AC3E}">
        <p14:creationId xmlns:p14="http://schemas.microsoft.com/office/powerpoint/2010/main" val="1103014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spTree>
    <p:extLst>
      <p:ext uri="{BB962C8B-B14F-4D97-AF65-F5344CB8AC3E}">
        <p14:creationId xmlns:p14="http://schemas.microsoft.com/office/powerpoint/2010/main" val="2817157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spTree>
    <p:extLst>
      <p:ext uri="{BB962C8B-B14F-4D97-AF65-F5344CB8AC3E}">
        <p14:creationId xmlns:p14="http://schemas.microsoft.com/office/powerpoint/2010/main" val="2343103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spTree>
    <p:extLst>
      <p:ext uri="{BB962C8B-B14F-4D97-AF65-F5344CB8AC3E}">
        <p14:creationId xmlns:p14="http://schemas.microsoft.com/office/powerpoint/2010/main" val="430454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9" name="Picture 8">
            <a:extLst>
              <a:ext uri="{FF2B5EF4-FFF2-40B4-BE49-F238E27FC236}">
                <a16:creationId xmlns:a16="http://schemas.microsoft.com/office/drawing/2014/main" id="{8C3DE92B-6B42-6A45-AD64-F2256D7BFA1F}"/>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11" name="Picture 10">
            <a:extLst>
              <a:ext uri="{FF2B5EF4-FFF2-40B4-BE49-F238E27FC236}">
                <a16:creationId xmlns:a16="http://schemas.microsoft.com/office/drawing/2014/main" id="{72A101E4-4345-E043-977E-D6E319EB9AD3}"/>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5"/>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398852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8" name="Picture 17">
            <a:extLst>
              <a:ext uri="{FF2B5EF4-FFF2-40B4-BE49-F238E27FC236}">
                <a16:creationId xmlns:a16="http://schemas.microsoft.com/office/drawing/2014/main" id="{D6D70095-C911-4B4E-8F07-732417FA224F}"/>
              </a:ext>
            </a:extLst>
          </p:cNvPr>
          <p:cNvPicPr>
            <a:picLocks noChangeAspect="1"/>
          </p:cNvPicPr>
          <p:nvPr/>
        </p:nvPicPr>
        <p:blipFill>
          <a:blip r:embed="rId8"/>
          <a:stretch>
            <a:fillRect/>
          </a:stretch>
        </p:blipFill>
        <p:spPr>
          <a:xfrm>
            <a:off x="7499575" y="3964830"/>
            <a:ext cx="1849611" cy="802405"/>
          </a:xfrm>
          <a:prstGeom prst="rect">
            <a:avLst/>
          </a:prstGeom>
        </p:spPr>
      </p:pic>
    </p:spTree>
    <p:extLst>
      <p:ext uri="{BB962C8B-B14F-4D97-AF65-F5344CB8AC3E}">
        <p14:creationId xmlns:p14="http://schemas.microsoft.com/office/powerpoint/2010/main" val="134635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1"/>
            <a:ext cx="1849609" cy="802404"/>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1" name="Picture 20">
            <a:extLst>
              <a:ext uri="{FF2B5EF4-FFF2-40B4-BE49-F238E27FC236}">
                <a16:creationId xmlns:a16="http://schemas.microsoft.com/office/drawing/2014/main" id="{A18E24EB-5BFB-7B4C-938C-47A0A888A38E}"/>
              </a:ext>
            </a:extLst>
          </p:cNvPr>
          <p:cNvPicPr>
            <a:picLocks noChangeAspect="1"/>
          </p:cNvPicPr>
          <p:nvPr/>
        </p:nvPicPr>
        <p:blipFill>
          <a:blip r:embed="rId11"/>
          <a:stretch>
            <a:fillRect/>
          </a:stretch>
        </p:blipFill>
        <p:spPr>
          <a:xfrm>
            <a:off x="6095999" y="4767237"/>
            <a:ext cx="1510966" cy="547214"/>
          </a:xfrm>
          <a:prstGeom prst="rect">
            <a:avLst/>
          </a:prstGeom>
        </p:spPr>
      </p:pic>
    </p:spTree>
    <p:extLst>
      <p:ext uri="{BB962C8B-B14F-4D97-AF65-F5344CB8AC3E}">
        <p14:creationId xmlns:p14="http://schemas.microsoft.com/office/powerpoint/2010/main" val="963223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lvl="1"/>
            <a:r>
              <a:rPr lang="en-US" dirty="0"/>
              <a:t>Current and future building densities</a:t>
            </a:r>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2" name="Picture 21">
            <a:extLst>
              <a:ext uri="{FF2B5EF4-FFF2-40B4-BE49-F238E27FC236}">
                <a16:creationId xmlns:a16="http://schemas.microsoft.com/office/drawing/2014/main" id="{39F95753-5898-5249-834D-EAA0DF061E93}"/>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3" name="Picture 22">
            <a:extLst>
              <a:ext uri="{FF2B5EF4-FFF2-40B4-BE49-F238E27FC236}">
                <a16:creationId xmlns:a16="http://schemas.microsoft.com/office/drawing/2014/main" id="{90FE98CF-AD1D-BE41-9754-C660A7E38EFE}"/>
              </a:ext>
            </a:extLst>
          </p:cNvPr>
          <p:cNvPicPr>
            <a:picLocks noChangeAspect="1"/>
          </p:cNvPicPr>
          <p:nvPr/>
        </p:nvPicPr>
        <p:blipFill>
          <a:blip r:embed="rId12"/>
          <a:stretch>
            <a:fillRect/>
          </a:stretch>
        </p:blipFill>
        <p:spPr>
          <a:xfrm>
            <a:off x="9349186" y="3981105"/>
            <a:ext cx="1334361" cy="1334361"/>
          </a:xfrm>
          <a:prstGeom prst="rect">
            <a:avLst/>
          </a:prstGeom>
        </p:spPr>
      </p:pic>
    </p:spTree>
    <p:extLst>
      <p:ext uri="{BB962C8B-B14F-4D97-AF65-F5344CB8AC3E}">
        <p14:creationId xmlns:p14="http://schemas.microsoft.com/office/powerpoint/2010/main" val="1339429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normAutofit/>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lvl="1"/>
            <a:r>
              <a:rPr lang="en-US" dirty="0"/>
              <a:t>Current and future building densities</a:t>
            </a:r>
          </a:p>
          <a:p>
            <a:pPr lvl="1"/>
            <a:r>
              <a:rPr lang="en-US" dirty="0"/>
              <a:t>Agriculture</a:t>
            </a:r>
          </a:p>
          <a:p>
            <a:pPr lvl="1"/>
            <a:endParaRPr lang="en-US" dirty="0"/>
          </a:p>
          <a:p>
            <a:pPr lvl="1"/>
            <a:endParaRPr lang="en-US" dirty="0"/>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0" name="Picture 19">
            <a:extLst>
              <a:ext uri="{FF2B5EF4-FFF2-40B4-BE49-F238E27FC236}">
                <a16:creationId xmlns:a16="http://schemas.microsoft.com/office/drawing/2014/main" id="{0C20F9F7-FF7C-F448-A5D0-EFA745D18C7D}"/>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7" name="Picture 26">
            <a:extLst>
              <a:ext uri="{FF2B5EF4-FFF2-40B4-BE49-F238E27FC236}">
                <a16:creationId xmlns:a16="http://schemas.microsoft.com/office/drawing/2014/main" id="{DC669C46-1E8D-A945-BAE2-978C07212F14}"/>
              </a:ext>
            </a:extLst>
          </p:cNvPr>
          <p:cNvPicPr>
            <a:picLocks noChangeAspect="1"/>
          </p:cNvPicPr>
          <p:nvPr/>
        </p:nvPicPr>
        <p:blipFill>
          <a:blip r:embed="rId12"/>
          <a:stretch>
            <a:fillRect/>
          </a:stretch>
        </p:blipFill>
        <p:spPr>
          <a:xfrm>
            <a:off x="9349186" y="3981105"/>
            <a:ext cx="1334361" cy="1334361"/>
          </a:xfrm>
          <a:prstGeom prst="rect">
            <a:avLst/>
          </a:prstGeom>
        </p:spPr>
      </p:pic>
      <p:pic>
        <p:nvPicPr>
          <p:cNvPr id="29" name="Picture 28">
            <a:extLst>
              <a:ext uri="{FF2B5EF4-FFF2-40B4-BE49-F238E27FC236}">
                <a16:creationId xmlns:a16="http://schemas.microsoft.com/office/drawing/2014/main" id="{A4A0AA1C-8A28-3047-8528-726A62528E86}"/>
              </a:ext>
            </a:extLst>
          </p:cNvPr>
          <p:cNvPicPr>
            <a:picLocks noChangeAspect="1"/>
          </p:cNvPicPr>
          <p:nvPr/>
        </p:nvPicPr>
        <p:blipFill>
          <a:blip r:embed="rId13"/>
          <a:stretch>
            <a:fillRect/>
          </a:stretch>
        </p:blipFill>
        <p:spPr>
          <a:xfrm>
            <a:off x="8756949" y="4767235"/>
            <a:ext cx="592238" cy="547214"/>
          </a:xfrm>
          <a:prstGeom prst="rect">
            <a:avLst/>
          </a:prstGeom>
        </p:spPr>
      </p:pic>
      <p:pic>
        <p:nvPicPr>
          <p:cNvPr id="31" name="Picture 30">
            <a:extLst>
              <a:ext uri="{FF2B5EF4-FFF2-40B4-BE49-F238E27FC236}">
                <a16:creationId xmlns:a16="http://schemas.microsoft.com/office/drawing/2014/main" id="{893153CD-5B05-7640-A7F3-A9AA9D764180}"/>
              </a:ext>
            </a:extLst>
          </p:cNvPr>
          <p:cNvPicPr>
            <a:picLocks noChangeAspect="1"/>
          </p:cNvPicPr>
          <p:nvPr/>
        </p:nvPicPr>
        <p:blipFill>
          <a:blip r:embed="rId14"/>
          <a:stretch>
            <a:fillRect/>
          </a:stretch>
        </p:blipFill>
        <p:spPr>
          <a:xfrm>
            <a:off x="7602200" y="4767235"/>
            <a:ext cx="1154747" cy="547214"/>
          </a:xfrm>
          <a:prstGeom prst="rect">
            <a:avLst/>
          </a:prstGeom>
        </p:spPr>
      </p:pic>
    </p:spTree>
    <p:extLst>
      <p:ext uri="{BB962C8B-B14F-4D97-AF65-F5344CB8AC3E}">
        <p14:creationId xmlns:p14="http://schemas.microsoft.com/office/powerpoint/2010/main" val="1681731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normAutofit lnSpcReduction="10000"/>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lvl="1"/>
            <a:r>
              <a:rPr lang="en-US" dirty="0"/>
              <a:t>Current and future building densities</a:t>
            </a:r>
          </a:p>
          <a:p>
            <a:pPr lvl="1"/>
            <a:r>
              <a:rPr lang="en-US" dirty="0"/>
              <a:t>Agriculture</a:t>
            </a:r>
          </a:p>
          <a:p>
            <a:pPr lvl="1"/>
            <a:r>
              <a:rPr lang="en-US" dirty="0"/>
              <a:t>Livestock grazing intensity</a:t>
            </a:r>
          </a:p>
          <a:p>
            <a:pPr lvl="1"/>
            <a:endParaRPr lang="en-US" dirty="0"/>
          </a:p>
          <a:p>
            <a:pPr lvl="1"/>
            <a:endParaRPr lang="en-US" dirty="0"/>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0" name="Picture 19">
            <a:extLst>
              <a:ext uri="{FF2B5EF4-FFF2-40B4-BE49-F238E27FC236}">
                <a16:creationId xmlns:a16="http://schemas.microsoft.com/office/drawing/2014/main" id="{0C20F9F7-FF7C-F448-A5D0-EFA745D18C7D}"/>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7" name="Picture 26">
            <a:extLst>
              <a:ext uri="{FF2B5EF4-FFF2-40B4-BE49-F238E27FC236}">
                <a16:creationId xmlns:a16="http://schemas.microsoft.com/office/drawing/2014/main" id="{DC669C46-1E8D-A945-BAE2-978C07212F14}"/>
              </a:ext>
            </a:extLst>
          </p:cNvPr>
          <p:cNvPicPr>
            <a:picLocks noChangeAspect="1"/>
          </p:cNvPicPr>
          <p:nvPr/>
        </p:nvPicPr>
        <p:blipFill>
          <a:blip r:embed="rId12"/>
          <a:stretch>
            <a:fillRect/>
          </a:stretch>
        </p:blipFill>
        <p:spPr>
          <a:xfrm>
            <a:off x="9349186" y="3981105"/>
            <a:ext cx="1334361" cy="1334361"/>
          </a:xfrm>
          <a:prstGeom prst="rect">
            <a:avLst/>
          </a:prstGeom>
        </p:spPr>
      </p:pic>
      <p:pic>
        <p:nvPicPr>
          <p:cNvPr id="29" name="Picture 28">
            <a:extLst>
              <a:ext uri="{FF2B5EF4-FFF2-40B4-BE49-F238E27FC236}">
                <a16:creationId xmlns:a16="http://schemas.microsoft.com/office/drawing/2014/main" id="{A4A0AA1C-8A28-3047-8528-726A62528E86}"/>
              </a:ext>
            </a:extLst>
          </p:cNvPr>
          <p:cNvPicPr>
            <a:picLocks noChangeAspect="1"/>
          </p:cNvPicPr>
          <p:nvPr/>
        </p:nvPicPr>
        <p:blipFill>
          <a:blip r:embed="rId13"/>
          <a:stretch>
            <a:fillRect/>
          </a:stretch>
        </p:blipFill>
        <p:spPr>
          <a:xfrm>
            <a:off x="8756949" y="4767235"/>
            <a:ext cx="592238" cy="547214"/>
          </a:xfrm>
          <a:prstGeom prst="rect">
            <a:avLst/>
          </a:prstGeom>
        </p:spPr>
      </p:pic>
      <p:pic>
        <p:nvPicPr>
          <p:cNvPr id="31" name="Picture 30">
            <a:extLst>
              <a:ext uri="{FF2B5EF4-FFF2-40B4-BE49-F238E27FC236}">
                <a16:creationId xmlns:a16="http://schemas.microsoft.com/office/drawing/2014/main" id="{893153CD-5B05-7640-A7F3-A9AA9D764180}"/>
              </a:ext>
            </a:extLst>
          </p:cNvPr>
          <p:cNvPicPr>
            <a:picLocks noChangeAspect="1"/>
          </p:cNvPicPr>
          <p:nvPr/>
        </p:nvPicPr>
        <p:blipFill>
          <a:blip r:embed="rId14"/>
          <a:stretch>
            <a:fillRect/>
          </a:stretch>
        </p:blipFill>
        <p:spPr>
          <a:xfrm>
            <a:off x="7602200" y="4767235"/>
            <a:ext cx="1154747" cy="547214"/>
          </a:xfrm>
          <a:prstGeom prst="rect">
            <a:avLst/>
          </a:prstGeom>
        </p:spPr>
      </p:pic>
    </p:spTree>
    <p:extLst>
      <p:ext uri="{BB962C8B-B14F-4D97-AF65-F5344CB8AC3E}">
        <p14:creationId xmlns:p14="http://schemas.microsoft.com/office/powerpoint/2010/main" val="2720668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normAutofit/>
          </a:bodyPr>
          <a:lstStyle/>
          <a:p>
            <a:r>
              <a:rPr lang="en-US" dirty="0"/>
              <a:t>Movement data</a:t>
            </a:r>
          </a:p>
          <a:p>
            <a:r>
              <a:rPr lang="en-US" dirty="0"/>
              <a:t>Human land uses</a:t>
            </a:r>
          </a:p>
          <a:p>
            <a:r>
              <a:rPr lang="en-US" dirty="0"/>
              <a:t>Wrangling it all together</a:t>
            </a:r>
          </a:p>
          <a:p>
            <a:endParaRPr lang="en-US" dirty="0"/>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0" name="Picture 19">
            <a:extLst>
              <a:ext uri="{FF2B5EF4-FFF2-40B4-BE49-F238E27FC236}">
                <a16:creationId xmlns:a16="http://schemas.microsoft.com/office/drawing/2014/main" id="{0C20F9F7-FF7C-F448-A5D0-EFA745D18C7D}"/>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7" name="Picture 26">
            <a:extLst>
              <a:ext uri="{FF2B5EF4-FFF2-40B4-BE49-F238E27FC236}">
                <a16:creationId xmlns:a16="http://schemas.microsoft.com/office/drawing/2014/main" id="{DC669C46-1E8D-A945-BAE2-978C07212F14}"/>
              </a:ext>
            </a:extLst>
          </p:cNvPr>
          <p:cNvPicPr>
            <a:picLocks noChangeAspect="1"/>
          </p:cNvPicPr>
          <p:nvPr/>
        </p:nvPicPr>
        <p:blipFill>
          <a:blip r:embed="rId12"/>
          <a:stretch>
            <a:fillRect/>
          </a:stretch>
        </p:blipFill>
        <p:spPr>
          <a:xfrm>
            <a:off x="9349186" y="3981105"/>
            <a:ext cx="1334361" cy="1334361"/>
          </a:xfrm>
          <a:prstGeom prst="rect">
            <a:avLst/>
          </a:prstGeom>
        </p:spPr>
      </p:pic>
      <p:pic>
        <p:nvPicPr>
          <p:cNvPr id="29" name="Picture 28">
            <a:extLst>
              <a:ext uri="{FF2B5EF4-FFF2-40B4-BE49-F238E27FC236}">
                <a16:creationId xmlns:a16="http://schemas.microsoft.com/office/drawing/2014/main" id="{A4A0AA1C-8A28-3047-8528-726A62528E86}"/>
              </a:ext>
            </a:extLst>
          </p:cNvPr>
          <p:cNvPicPr>
            <a:picLocks noChangeAspect="1"/>
          </p:cNvPicPr>
          <p:nvPr/>
        </p:nvPicPr>
        <p:blipFill>
          <a:blip r:embed="rId13"/>
          <a:stretch>
            <a:fillRect/>
          </a:stretch>
        </p:blipFill>
        <p:spPr>
          <a:xfrm>
            <a:off x="8756949" y="4767235"/>
            <a:ext cx="592238" cy="547214"/>
          </a:xfrm>
          <a:prstGeom prst="rect">
            <a:avLst/>
          </a:prstGeom>
        </p:spPr>
      </p:pic>
      <p:pic>
        <p:nvPicPr>
          <p:cNvPr id="31" name="Picture 30">
            <a:extLst>
              <a:ext uri="{FF2B5EF4-FFF2-40B4-BE49-F238E27FC236}">
                <a16:creationId xmlns:a16="http://schemas.microsoft.com/office/drawing/2014/main" id="{893153CD-5B05-7640-A7F3-A9AA9D764180}"/>
              </a:ext>
            </a:extLst>
          </p:cNvPr>
          <p:cNvPicPr>
            <a:picLocks noChangeAspect="1"/>
          </p:cNvPicPr>
          <p:nvPr/>
        </p:nvPicPr>
        <p:blipFill>
          <a:blip r:embed="rId14"/>
          <a:stretch>
            <a:fillRect/>
          </a:stretch>
        </p:blipFill>
        <p:spPr>
          <a:xfrm>
            <a:off x="7602200" y="4767235"/>
            <a:ext cx="1154747" cy="547214"/>
          </a:xfrm>
          <a:prstGeom prst="rect">
            <a:avLst/>
          </a:prstGeom>
        </p:spPr>
      </p:pic>
    </p:spTree>
    <p:extLst>
      <p:ext uri="{BB962C8B-B14F-4D97-AF65-F5344CB8AC3E}">
        <p14:creationId xmlns:p14="http://schemas.microsoft.com/office/powerpoint/2010/main" val="2955556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7A9B-4CEB-2646-9226-A14E65BC4DAA}"/>
              </a:ext>
            </a:extLst>
          </p:cNvPr>
          <p:cNvSpPr>
            <a:spLocks noGrp="1"/>
          </p:cNvSpPr>
          <p:nvPr>
            <p:ph type="title"/>
          </p:nvPr>
        </p:nvSpPr>
        <p:spPr/>
        <p:txBody>
          <a:bodyPr>
            <a:normAutofit fontScale="90000"/>
          </a:bodyPr>
          <a:lstStyle/>
          <a:p>
            <a:r>
              <a:rPr lang="en-US" sz="3100" dirty="0"/>
              <a:t>Wildlife migrations highlight importance of working lands in the Greater Yellowstone Ecosystem</a:t>
            </a:r>
            <a:br>
              <a:rPr lang="en-US" dirty="0"/>
            </a:br>
            <a:r>
              <a:rPr lang="en-US" sz="2000" dirty="0"/>
              <a:t>Geospatial modeling project #2</a:t>
            </a:r>
            <a:br>
              <a:rPr lang="en-US" dirty="0"/>
            </a:br>
            <a:endParaRPr lang="en-US" dirty="0"/>
          </a:p>
        </p:txBody>
      </p:sp>
      <p:sp>
        <p:nvSpPr>
          <p:cNvPr id="8" name="TextBox 7">
            <a:extLst>
              <a:ext uri="{FF2B5EF4-FFF2-40B4-BE49-F238E27FC236}">
                <a16:creationId xmlns:a16="http://schemas.microsoft.com/office/drawing/2014/main" id="{E230A0AB-51F6-1847-9045-1996D8CF19B1}"/>
              </a:ext>
            </a:extLst>
          </p:cNvPr>
          <p:cNvSpPr txBox="1"/>
          <p:nvPr/>
        </p:nvSpPr>
        <p:spPr>
          <a:xfrm>
            <a:off x="8621485" y="1525369"/>
            <a:ext cx="2351315" cy="646331"/>
          </a:xfrm>
          <a:prstGeom prst="rect">
            <a:avLst/>
          </a:prstGeom>
          <a:noFill/>
        </p:spPr>
        <p:txBody>
          <a:bodyPr wrap="square" rtlCol="0">
            <a:spAutoFit/>
          </a:bodyPr>
          <a:lstStyle/>
          <a:p>
            <a:r>
              <a:rPr lang="en-US" dirty="0"/>
              <a:t>3. Results</a:t>
            </a:r>
          </a:p>
          <a:p>
            <a:endParaRPr lang="en-US" dirty="0"/>
          </a:p>
        </p:txBody>
      </p:sp>
      <p:sp>
        <p:nvSpPr>
          <p:cNvPr id="9" name="Content Placeholder 8">
            <a:extLst>
              <a:ext uri="{FF2B5EF4-FFF2-40B4-BE49-F238E27FC236}">
                <a16:creationId xmlns:a16="http://schemas.microsoft.com/office/drawing/2014/main" id="{EA496B53-9943-C74E-85CD-29434A951E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0191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B998-ABAA-D548-B4EA-7CF5B3423B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F5532C-BB18-1E4A-9F1F-A7B85E5A0456}"/>
              </a:ext>
            </a:extLst>
          </p:cNvPr>
          <p:cNvSpPr>
            <a:spLocks noGrp="1"/>
          </p:cNvSpPr>
          <p:nvPr>
            <p:ph idx="1"/>
          </p:nvPr>
        </p:nvSpPr>
        <p:spPr/>
        <p:txBody>
          <a:bodyPr/>
          <a:lstStyle/>
          <a:p>
            <a:endParaRPr lang="en-US"/>
          </a:p>
        </p:txBody>
      </p:sp>
      <p:pic>
        <p:nvPicPr>
          <p:cNvPr id="27650" name="Picture 2">
            <a:extLst>
              <a:ext uri="{FF2B5EF4-FFF2-40B4-BE49-F238E27FC236}">
                <a16:creationId xmlns:a16="http://schemas.microsoft.com/office/drawing/2014/main" id="{9A69E6BF-648A-A740-857D-BA41ADBD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0"/>
            <a:ext cx="6183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9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B998-ABAA-D548-B4EA-7CF5B3423B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F5532C-BB18-1E4A-9F1F-A7B85E5A0456}"/>
              </a:ext>
            </a:extLst>
          </p:cNvPr>
          <p:cNvSpPr>
            <a:spLocks noGrp="1"/>
          </p:cNvSpPr>
          <p:nvPr>
            <p:ph idx="1"/>
          </p:nvPr>
        </p:nvSpPr>
        <p:spPr/>
        <p:txBody>
          <a:bodyPr/>
          <a:lstStyle/>
          <a:p>
            <a:endParaRPr lang="en-US"/>
          </a:p>
        </p:txBody>
      </p:sp>
      <p:pic>
        <p:nvPicPr>
          <p:cNvPr id="25602" name="Picture 2">
            <a:extLst>
              <a:ext uri="{FF2B5EF4-FFF2-40B4-BE49-F238E27FC236}">
                <a16:creationId xmlns:a16="http://schemas.microsoft.com/office/drawing/2014/main" id="{F3B0EA61-AFD2-564C-9C4F-5116E082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63" y="0"/>
            <a:ext cx="6846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916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7A9B-4CEB-2646-9226-A14E65BC4DAA}"/>
              </a:ext>
            </a:extLst>
          </p:cNvPr>
          <p:cNvSpPr>
            <a:spLocks noGrp="1"/>
          </p:cNvSpPr>
          <p:nvPr>
            <p:ph type="title"/>
          </p:nvPr>
        </p:nvSpPr>
        <p:spPr/>
        <p:txBody>
          <a:bodyPr>
            <a:normAutofit fontScale="90000"/>
          </a:bodyPr>
          <a:lstStyle/>
          <a:p>
            <a:r>
              <a:rPr lang="en-US" sz="3100" dirty="0"/>
              <a:t>Wildlife migrations highlight importance of working lands in the Greater Yellowstone Ecosystem</a:t>
            </a:r>
            <a:br>
              <a:rPr lang="en-US" dirty="0"/>
            </a:br>
            <a:r>
              <a:rPr lang="en-US" sz="2000" dirty="0"/>
              <a:t>Geospatial modeling project #2</a:t>
            </a:r>
            <a:br>
              <a:rPr lang="en-US" dirty="0"/>
            </a:br>
            <a:endParaRPr lang="en-US" dirty="0"/>
          </a:p>
        </p:txBody>
      </p:sp>
      <p:sp>
        <p:nvSpPr>
          <p:cNvPr id="8" name="TextBox 7">
            <a:extLst>
              <a:ext uri="{FF2B5EF4-FFF2-40B4-BE49-F238E27FC236}">
                <a16:creationId xmlns:a16="http://schemas.microsoft.com/office/drawing/2014/main" id="{E230A0AB-51F6-1847-9045-1996D8CF19B1}"/>
              </a:ext>
            </a:extLst>
          </p:cNvPr>
          <p:cNvSpPr txBox="1"/>
          <p:nvPr/>
        </p:nvSpPr>
        <p:spPr>
          <a:xfrm>
            <a:off x="8621485" y="1525369"/>
            <a:ext cx="2351315" cy="646331"/>
          </a:xfrm>
          <a:prstGeom prst="rect">
            <a:avLst/>
          </a:prstGeom>
          <a:noFill/>
        </p:spPr>
        <p:txBody>
          <a:bodyPr wrap="square" rtlCol="0">
            <a:spAutoFit/>
          </a:bodyPr>
          <a:lstStyle/>
          <a:p>
            <a:r>
              <a:rPr lang="en-US" dirty="0"/>
              <a:t>4. Questions??</a:t>
            </a:r>
          </a:p>
          <a:p>
            <a:endParaRPr lang="en-US" dirty="0"/>
          </a:p>
        </p:txBody>
      </p:sp>
      <p:sp>
        <p:nvSpPr>
          <p:cNvPr id="9" name="Content Placeholder 8">
            <a:extLst>
              <a:ext uri="{FF2B5EF4-FFF2-40B4-BE49-F238E27FC236}">
                <a16:creationId xmlns:a16="http://schemas.microsoft.com/office/drawing/2014/main" id="{EA496B53-9943-C74E-85CD-29434A951E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3198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5" name="Picture 4">
            <a:extLst>
              <a:ext uri="{FF2B5EF4-FFF2-40B4-BE49-F238E27FC236}">
                <a16:creationId xmlns:a16="http://schemas.microsoft.com/office/drawing/2014/main" id="{89263BAE-36D2-C64E-927E-51991756B544}"/>
              </a:ext>
            </a:extLst>
          </p:cNvPr>
          <p:cNvPicPr>
            <a:picLocks noChangeAspect="1"/>
          </p:cNvPicPr>
          <p:nvPr/>
        </p:nvPicPr>
        <p:blipFill>
          <a:blip r:embed="rId3"/>
          <a:stretch>
            <a:fillRect/>
          </a:stretch>
        </p:blipFill>
        <p:spPr>
          <a:xfrm>
            <a:off x="6096000" y="990600"/>
            <a:ext cx="5032375" cy="5032375"/>
          </a:xfrm>
          <a:prstGeom prst="rect">
            <a:avLst/>
          </a:prstGeom>
        </p:spPr>
      </p:pic>
      <p:pic>
        <p:nvPicPr>
          <p:cNvPr id="6" name="Picture 5">
            <a:extLst>
              <a:ext uri="{FF2B5EF4-FFF2-40B4-BE49-F238E27FC236}">
                <a16:creationId xmlns:a16="http://schemas.microsoft.com/office/drawing/2014/main" id="{FB4CDE0D-BFD5-A643-A4CC-4BB4DA77DFAD}"/>
              </a:ext>
            </a:extLst>
          </p:cNvPr>
          <p:cNvPicPr>
            <a:picLocks noChangeAspect="1"/>
          </p:cNvPicPr>
          <p:nvPr/>
        </p:nvPicPr>
        <p:blipFill>
          <a:blip r:embed="rId4"/>
          <a:stretch>
            <a:fillRect/>
          </a:stretch>
        </p:blipFill>
        <p:spPr>
          <a:xfrm>
            <a:off x="1371600" y="5524500"/>
            <a:ext cx="3898900" cy="914400"/>
          </a:xfrm>
          <a:prstGeom prst="rect">
            <a:avLst/>
          </a:prstGeom>
        </p:spPr>
      </p:pic>
      <p:pic>
        <p:nvPicPr>
          <p:cNvPr id="7" name="Picture 6">
            <a:extLst>
              <a:ext uri="{FF2B5EF4-FFF2-40B4-BE49-F238E27FC236}">
                <a16:creationId xmlns:a16="http://schemas.microsoft.com/office/drawing/2014/main" id="{982E77F1-EBDE-774D-BB71-70F7A5085D67}"/>
              </a:ext>
            </a:extLst>
          </p:cNvPr>
          <p:cNvPicPr>
            <a:picLocks noChangeAspect="1"/>
          </p:cNvPicPr>
          <p:nvPr/>
        </p:nvPicPr>
        <p:blipFill>
          <a:blip r:embed="rId5"/>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425834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{EB99F006-93EE-8542-912B-136920615794}tf10001072</Template>
  <TotalTime>1681</TotalTime>
  <Words>6983</Words>
  <Application>Microsoft Macintosh PowerPoint</Application>
  <PresentationFormat>Widescreen</PresentationFormat>
  <Paragraphs>653</Paragraphs>
  <Slides>89</Slides>
  <Notes>87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89</vt:i4>
      </vt:variant>
    </vt:vector>
  </HeadingPairs>
  <TitlesOfParts>
    <vt:vector size="93" baseType="lpstr">
      <vt:lpstr>Arial</vt:lpstr>
      <vt:lpstr>Calibri</vt:lpstr>
      <vt:lpstr>Franklin Gothic Book</vt:lpstr>
      <vt:lpstr>Crop</vt:lpstr>
      <vt:lpstr>NREL Geospatial Research Scientist Interview</vt:lpstr>
      <vt:lpstr>A little about myself …</vt:lpstr>
      <vt:lpstr>A little about myself …</vt:lpstr>
      <vt:lpstr>A little about myself …</vt:lpstr>
      <vt:lpstr>A little about myself …</vt:lpstr>
      <vt:lpstr>Professionally…</vt:lpstr>
      <vt:lpstr>Professionally…</vt:lpstr>
      <vt:lpstr>Professionally…</vt:lpstr>
      <vt:lpstr>Professionally…</vt:lpstr>
      <vt:lpstr>Professionally…</vt:lpstr>
      <vt:lpstr>Professionally…</vt:lpstr>
      <vt:lpstr>Technical Task Overview</vt:lpstr>
      <vt:lpstr>Technical Task Overview</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Questions?</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PowerPoint Presentation</vt:lpstr>
      <vt:lpstr>PowerPoint Presentation</vt:lpstr>
      <vt:lpstr>Wildlife migrations highlight importance of working lands in the Greater Yellowstone Ecosystem Geospatial modeling project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Geospatial Research Scientist Interview</dc:title>
  <dc:creator>Gabe Zuckerman</dc:creator>
  <cp:lastModifiedBy>Gabe Zuckerman</cp:lastModifiedBy>
  <cp:revision>208</cp:revision>
  <dcterms:created xsi:type="dcterms:W3CDTF">2021-11-16T23:18:10Z</dcterms:created>
  <dcterms:modified xsi:type="dcterms:W3CDTF">2021-11-18T03:19:57Z</dcterms:modified>
</cp:coreProperties>
</file>